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59" r:id="rId7"/>
    <p:sldId id="260"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16" r:id="rId25"/>
    <p:sldId id="317" r:id="rId26"/>
    <p:sldId id="302" r:id="rId27"/>
    <p:sldId id="303" r:id="rId28"/>
    <p:sldId id="304" r:id="rId29"/>
    <p:sldId id="305" r:id="rId30"/>
    <p:sldId id="306" r:id="rId31"/>
    <p:sldId id="307" r:id="rId32"/>
    <p:sldId id="308" r:id="rId33"/>
    <p:sldId id="309" r:id="rId34"/>
    <p:sldId id="342" r:id="rId35"/>
    <p:sldId id="344" r:id="rId36"/>
    <p:sldId id="345" r:id="rId37"/>
    <p:sldId id="346" r:id="rId38"/>
    <p:sldId id="347" r:id="rId39"/>
    <p:sldId id="348" r:id="rId40"/>
    <p:sldId id="341" r:id="rId41"/>
    <p:sldId id="310" r:id="rId42"/>
    <p:sldId id="311" r:id="rId43"/>
    <p:sldId id="312" r:id="rId44"/>
    <p:sldId id="313" r:id="rId45"/>
    <p:sldId id="314" r:id="rId46"/>
    <p:sldId id="315" r:id="rId47"/>
    <p:sldId id="320" r:id="rId48"/>
    <p:sldId id="321" r:id="rId49"/>
    <p:sldId id="322" r:id="rId50"/>
    <p:sldId id="323" r:id="rId51"/>
    <p:sldId id="324" r:id="rId52"/>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370" autoAdjust="0"/>
    <p:restoredTop sz="94660"/>
  </p:normalViewPr>
  <p:slideViewPr>
    <p:cSldViewPr snapToGrid="0">
      <p:cViewPr varScale="1">
        <p:scale>
          <a:sx n="78" d="100"/>
          <a:sy n="78" d="100"/>
        </p:scale>
        <p:origin x="82" y="221"/>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4.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1" Type="http://schemas.openxmlformats.org/officeDocument/2006/relationships/slideLayout" Target="../slideLayouts/slideLayout7.xml"/><Relationship Id="rId10" Type="http://schemas.openxmlformats.org/officeDocument/2006/relationships/image" Target="../media/image50.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tags" Target="../tags/tag1.xml"/><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tags" Target="../tags/tag2.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png"/><Relationship Id="rId2" Type="http://schemas.openxmlformats.org/officeDocument/2006/relationships/tags" Target="../tags/tag3.xml"/><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p:cNvSpPr/>
          <p:nvPr/>
        </p:nvSpPr>
        <p:spPr>
          <a:xfrm>
            <a:off x="724805" y="0"/>
            <a:ext cx="6389410" cy="6877991"/>
          </a:xfrm>
          <a:prstGeom prst="roundRect">
            <a:avLst>
              <a:gd name="adj" fmla="val 0"/>
            </a:avLst>
          </a:prstGeom>
          <a:blipFill rotWithShape="1">
            <a:blip r:embed="rId1"/>
            <a:stretch>
              <a:fillRect l="-40217" r="-43155"/>
            </a:stretch>
          </a:blipFill>
          <a:ln w="12700" cap="flat" cmpd="sng">
            <a:solidFill>
              <a:schemeClr val="accent1">
                <a:shade val="50000"/>
              </a:schemeClr>
            </a:solidFill>
            <a:prstDash val="solid"/>
            <a:miter/>
          </a:ln>
        </p:spPr>
        <p:txBody>
          <a:bodyPr anchor="ctr"/>
          <a:lstStyle/>
          <a:p>
            <a:pPr algn="ctr"/>
            <a:endParaRPr lang="zh-CN" altLang="zh-CN">
              <a:solidFill>
                <a:schemeClr val="lt1"/>
              </a:solidFill>
            </a:endParaRPr>
          </a:p>
        </p:txBody>
      </p:sp>
      <p:sp>
        <p:nvSpPr>
          <p:cNvPr id="40" name="矩形 39"/>
          <p:cNvSpPr/>
          <p:nvPr/>
        </p:nvSpPr>
        <p:spPr>
          <a:xfrm>
            <a:off x="6849515" y="-38626"/>
            <a:ext cx="5342484" cy="6935254"/>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37" name="矩形 36"/>
          <p:cNvSpPr/>
          <p:nvPr/>
        </p:nvSpPr>
        <p:spPr>
          <a:xfrm>
            <a:off x="-20217" y="-38627"/>
            <a:ext cx="997882" cy="6955131"/>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pic>
        <p:nvPicPr>
          <p:cNvPr id="3" name="图片 2"/>
          <p:cNvPicPr>
            <a:picLocks noChangeAspect="1"/>
          </p:cNvPicPr>
          <p:nvPr/>
        </p:nvPicPr>
        <p:blipFill rotWithShape="1">
          <a:blip r:embed="rId2"/>
          <a:srcRect l="57443"/>
          <a:stretch>
            <a:fillRect/>
          </a:stretch>
        </p:blipFill>
        <p:spPr>
          <a:xfrm>
            <a:off x="6888869" y="4832935"/>
            <a:ext cx="5342484" cy="2574825"/>
          </a:xfrm>
          <a:prstGeom prst="rect">
            <a:avLst/>
          </a:prstGeom>
        </p:spPr>
      </p:pic>
      <p:sp>
        <p:nvSpPr>
          <p:cNvPr id="7" name="文本框 6"/>
          <p:cNvSpPr txBox="1"/>
          <p:nvPr/>
        </p:nvSpPr>
        <p:spPr>
          <a:xfrm>
            <a:off x="5700988" y="1550108"/>
            <a:ext cx="5984730" cy="1323439"/>
          </a:xfrm>
          <a:prstGeom prst="rect">
            <a:avLst/>
          </a:prstGeom>
          <a:noFill/>
        </p:spPr>
        <p:txBody>
          <a:bodyPr wrap="square">
            <a:spAutoFit/>
          </a:bodyPr>
          <a:lstStyle/>
          <a:p>
            <a:pPr algn="r"/>
            <a:r>
              <a:rPr lang="zh-CN" altLang="en-US" sz="8000" dirty="0">
                <a:solidFill>
                  <a:schemeClr val="bg1"/>
                </a:solidFill>
                <a:latin typeface="FZCuHeiSongS-B-GB"/>
                <a:ea typeface="FZCuHeiSongS-B-GB"/>
              </a:rPr>
              <a:t>近似算法</a:t>
            </a:r>
            <a:endParaRPr lang="en-US" altLang="zh-CN" sz="4000" dirty="0">
              <a:solidFill>
                <a:schemeClr val="bg1"/>
              </a:solidFill>
              <a:latin typeface="FZCuHeiSongS-B-GB"/>
              <a:ea typeface="FZCuHeiSongS-B-GB"/>
            </a:endParaRPr>
          </a:p>
        </p:txBody>
      </p:sp>
      <p:cxnSp>
        <p:nvCxnSpPr>
          <p:cNvPr id="11" name="直接连接符 10"/>
          <p:cNvCxnSpPr/>
          <p:nvPr/>
        </p:nvCxnSpPr>
        <p:spPr>
          <a:xfrm>
            <a:off x="5838313" y="4240505"/>
            <a:ext cx="997882" cy="0"/>
          </a:xfrm>
          <a:prstGeom prst="line">
            <a:avLst/>
          </a:prstGeom>
          <a:ln w="28575">
            <a:solidFill>
              <a:srgbClr val="9A0001"/>
            </a:solidFill>
            <a:prstDash val="solid"/>
            <a:miter/>
          </a:ln>
        </p:spPr>
      </p:cxnSp>
      <p:grpSp>
        <p:nvGrpSpPr>
          <p:cNvPr id="33" name="组合 32"/>
          <p:cNvGrpSpPr/>
          <p:nvPr/>
        </p:nvGrpSpPr>
        <p:grpSpPr>
          <a:xfrm>
            <a:off x="244790" y="1748533"/>
            <a:ext cx="507831" cy="3378157"/>
            <a:chOff x="381322" y="1266510"/>
            <a:chExt cx="507831" cy="3378157"/>
          </a:xfrm>
        </p:grpSpPr>
        <p:sp>
          <p:nvSpPr>
            <p:cNvPr id="34" name="文本框 33"/>
            <p:cNvSpPr txBox="1"/>
            <p:nvPr/>
          </p:nvSpPr>
          <p:spPr>
            <a:xfrm>
              <a:off x="381322" y="1266510"/>
              <a:ext cx="507831" cy="2900143"/>
            </a:xfrm>
            <a:prstGeom prst="rect">
              <a:avLst/>
            </a:prstGeom>
            <a:noFill/>
          </p:spPr>
          <p:txBody>
            <a:bodyPr vert="eaVert" wrap="square">
              <a:spAutoFit/>
            </a:bodyPr>
            <a:lstStyle/>
            <a:p>
              <a:r>
                <a:rPr lang="en-US" altLang="en-US" sz="2100">
                  <a:solidFill>
                    <a:schemeClr val="bg1"/>
                  </a:solidFill>
                  <a:latin typeface="FZCuHeiSongS-B-GB"/>
                  <a:ea typeface="FZCuHeiSongS-B-GB"/>
                </a:rPr>
                <a:t>Peking</a:t>
              </a:r>
              <a:r>
                <a:rPr lang="zh-CN" altLang="zh-CN" sz="2100">
                  <a:solidFill>
                    <a:schemeClr val="bg1"/>
                  </a:solidFill>
                  <a:latin typeface="FZCuHeiSongS-B-GB"/>
                  <a:ea typeface="FZCuHeiSongS-B-GB"/>
                </a:rPr>
                <a:t> </a:t>
              </a:r>
              <a:r>
                <a:rPr lang="en-US" altLang="en-US" sz="2100">
                  <a:solidFill>
                    <a:schemeClr val="bg1"/>
                  </a:solidFill>
                  <a:latin typeface="FZCuHeiSongS-B-GB"/>
                  <a:ea typeface="FZCuHeiSongS-B-GB"/>
                </a:rPr>
                <a:t>University</a:t>
              </a:r>
              <a:endParaRPr lang="zh-CN" altLang="zh-CN" sz="2100">
                <a:solidFill>
                  <a:schemeClr val="bg1"/>
                </a:solidFill>
                <a:latin typeface="FZCuHeiSongS-B-GB"/>
                <a:ea typeface="FZCuHeiSongS-B-GB"/>
              </a:endParaRPr>
            </a:p>
          </p:txBody>
        </p:sp>
        <p:cxnSp>
          <p:nvCxnSpPr>
            <p:cNvPr id="36" name="直接连接符 33"/>
            <p:cNvCxnSpPr/>
            <p:nvPr/>
          </p:nvCxnSpPr>
          <p:spPr>
            <a:xfrm>
              <a:off x="591504" y="3847938"/>
              <a:ext cx="0" cy="796729"/>
            </a:xfrm>
            <a:prstGeom prst="line">
              <a:avLst/>
            </a:prstGeom>
            <a:ln w="12700">
              <a:solidFill>
                <a:schemeClr val="bg1"/>
              </a:solidFill>
              <a:prstDash val="solid"/>
              <a:miter/>
            </a:ln>
          </p:spPr>
        </p:cxnSp>
      </p:grpSp>
      <p:pic>
        <p:nvPicPr>
          <p:cNvPr id="43" name="图片 42"/>
          <p:cNvPicPr>
            <a:picLocks noChangeAspect="1"/>
          </p:cNvPicPr>
          <p:nvPr/>
        </p:nvPicPr>
        <p:blipFill>
          <a:blip r:embed="rId3"/>
          <a:stretch>
            <a:fillRect/>
          </a:stretch>
        </p:blipFill>
        <p:spPr>
          <a:xfrm>
            <a:off x="9739991" y="458041"/>
            <a:ext cx="1758315" cy="495300"/>
          </a:xfrm>
          <a:prstGeom prst="rect">
            <a:avLst/>
          </a:prstGeom>
        </p:spPr>
      </p:pic>
      <p:sp>
        <p:nvSpPr>
          <p:cNvPr id="2" name="文本框 1"/>
          <p:cNvSpPr txBox="1"/>
          <p:nvPr/>
        </p:nvSpPr>
        <p:spPr>
          <a:xfrm>
            <a:off x="5645151" y="4240505"/>
            <a:ext cx="5984730" cy="706755"/>
          </a:xfrm>
          <a:prstGeom prst="rect">
            <a:avLst/>
          </a:prstGeom>
          <a:noFill/>
        </p:spPr>
        <p:txBody>
          <a:bodyPr wrap="square">
            <a:spAutoFit/>
          </a:bodyPr>
          <a:lstStyle/>
          <a:p>
            <a:pPr algn="r"/>
            <a:endParaRPr lang="en-US" altLang="zh-CN" sz="4000" dirty="0">
              <a:solidFill>
                <a:schemeClr val="bg1"/>
              </a:solidFill>
              <a:latin typeface="FZCuHeiSongS-B-GB"/>
              <a:ea typeface="FZCuHeiSongS-B-G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4578" y="478670"/>
            <a:ext cx="3867807" cy="646331"/>
          </a:xfrm>
          <a:prstGeom prst="rect">
            <a:avLst/>
          </a:prstGeom>
          <a:noFill/>
        </p:spPr>
        <p:txBody>
          <a:bodyPr wrap="square" rtlCol="0">
            <a:spAutoFit/>
          </a:bodyPr>
          <a:lstStyle/>
          <a:p>
            <a:r>
              <a:rPr lang="zh-CN" altLang="en-US" sz="3600" b="0" i="0" dirty="0">
                <a:solidFill>
                  <a:srgbClr val="262626"/>
                </a:solidFill>
                <a:effectLst/>
                <a:latin typeface="-apple-system"/>
              </a:rPr>
              <a:t>算法分析</a:t>
            </a:r>
            <a:endParaRPr kumimoji="1" lang="zh-CN" altLang="en-US" sz="3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3" name="矩形 2"/>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7" name="图片 6"/>
          <p:cNvPicPr>
            <a:picLocks noChangeAspect="1"/>
          </p:cNvPicPr>
          <p:nvPr/>
        </p:nvPicPr>
        <p:blipFill>
          <a:blip r:embed="rId2"/>
          <a:stretch>
            <a:fillRect/>
          </a:stretch>
        </p:blipFill>
        <p:spPr>
          <a:xfrm>
            <a:off x="1959753" y="1125001"/>
            <a:ext cx="8075295" cy="53009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7" name="矩形 6"/>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矩形 7"/>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9" name="图片 8"/>
          <p:cNvPicPr>
            <a:picLocks noChangeAspect="1"/>
          </p:cNvPicPr>
          <p:nvPr/>
        </p:nvPicPr>
        <p:blipFill>
          <a:blip r:embed="rId2"/>
          <a:stretch>
            <a:fillRect/>
          </a:stretch>
        </p:blipFill>
        <p:spPr>
          <a:xfrm>
            <a:off x="169647" y="2359741"/>
            <a:ext cx="6790179" cy="2287027"/>
          </a:xfrm>
          <a:prstGeom prst="rect">
            <a:avLst/>
          </a:prstGeom>
        </p:spPr>
      </p:pic>
      <p:pic>
        <p:nvPicPr>
          <p:cNvPr id="10" name="图片 9"/>
          <p:cNvPicPr>
            <a:picLocks noChangeAspect="1"/>
          </p:cNvPicPr>
          <p:nvPr/>
        </p:nvPicPr>
        <p:blipFill>
          <a:blip r:embed="rId3"/>
          <a:stretch>
            <a:fillRect/>
          </a:stretch>
        </p:blipFill>
        <p:spPr>
          <a:xfrm>
            <a:off x="6942846" y="2192594"/>
            <a:ext cx="4804678" cy="2888358"/>
          </a:xfrm>
          <a:prstGeom prst="rect">
            <a:avLst/>
          </a:prstGeom>
        </p:spPr>
      </p:pic>
      <p:sp>
        <p:nvSpPr>
          <p:cNvPr id="13" name="文本框 12"/>
          <p:cNvSpPr txBox="1"/>
          <p:nvPr/>
        </p:nvSpPr>
        <p:spPr>
          <a:xfrm>
            <a:off x="1254578" y="478670"/>
            <a:ext cx="3867807" cy="646331"/>
          </a:xfrm>
          <a:prstGeom prst="rect">
            <a:avLst/>
          </a:prstGeom>
          <a:noFill/>
        </p:spPr>
        <p:txBody>
          <a:bodyPr wrap="square" rtlCol="0">
            <a:spAutoFit/>
          </a:bodyPr>
          <a:lstStyle/>
          <a:p>
            <a:r>
              <a:rPr lang="zh-CN" altLang="en-US" sz="3600" b="0" i="0" dirty="0">
                <a:solidFill>
                  <a:srgbClr val="262626"/>
                </a:solidFill>
                <a:effectLst/>
                <a:latin typeface="-apple-system"/>
              </a:rPr>
              <a:t>贪心算法的性能</a:t>
            </a:r>
            <a:endParaRPr kumimoji="1" lang="zh-CN" altLang="en-US"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56288" y="384381"/>
            <a:ext cx="10243457" cy="834909"/>
          </a:xfrm>
          <a:prstGeom prst="rect">
            <a:avLst/>
          </a:prstGeom>
          <a:noFill/>
        </p:spPr>
        <p:txBody>
          <a:bodyPr wrap="square" rtlCol="0">
            <a:spAutoFit/>
          </a:bodyPr>
          <a:lstStyle/>
          <a:p>
            <a:pPr>
              <a:lnSpc>
                <a:spcPct val="150000"/>
              </a:lnSpc>
            </a:pPr>
            <a:r>
              <a:rPr kumimoji="1" lang="zh-CN" altLang="en-US" sz="3600" dirty="0"/>
              <a:t>紧实例</a:t>
            </a:r>
            <a:endParaRPr kumimoji="1" lang="en-US" altLang="zh-CN" sz="3600" dirty="0"/>
          </a:p>
        </p:txBody>
      </p:sp>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矩形 6"/>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9" name="图片 8"/>
          <p:cNvPicPr>
            <a:picLocks noChangeAspect="1"/>
          </p:cNvPicPr>
          <p:nvPr/>
        </p:nvPicPr>
        <p:blipFill>
          <a:blip r:embed="rId2"/>
          <a:stretch>
            <a:fillRect/>
          </a:stretch>
        </p:blipFill>
        <p:spPr>
          <a:xfrm>
            <a:off x="1494503" y="1202809"/>
            <a:ext cx="9427497" cy="52964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56138" y="508869"/>
            <a:ext cx="4067503" cy="646331"/>
          </a:xfrm>
          <a:prstGeom prst="rect">
            <a:avLst/>
          </a:prstGeom>
          <a:noFill/>
        </p:spPr>
        <p:txBody>
          <a:bodyPr wrap="square" rtlCol="0">
            <a:spAutoFit/>
          </a:bodyPr>
          <a:lstStyle/>
          <a:p>
            <a:r>
              <a:rPr lang="zh-CN" altLang="en-US" sz="3600" b="0" i="0" dirty="0">
                <a:solidFill>
                  <a:srgbClr val="262626"/>
                </a:solidFill>
                <a:effectLst/>
                <a:latin typeface="-apple-system"/>
              </a:rPr>
              <a:t>改进</a:t>
            </a:r>
            <a:endParaRPr kumimoji="1" lang="zh-CN" altLang="en-US" sz="3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3" name="矩形 2"/>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文本框 6"/>
          <p:cNvSpPr txBox="1"/>
          <p:nvPr/>
        </p:nvSpPr>
        <p:spPr>
          <a:xfrm>
            <a:off x="945761" y="1201367"/>
            <a:ext cx="10438765" cy="829945"/>
          </a:xfrm>
          <a:prstGeom prst="rect">
            <a:avLst/>
          </a:prstGeom>
          <a:noFill/>
        </p:spPr>
        <p:txBody>
          <a:bodyPr wrap="square" rtlCol="0" anchor="t">
            <a:spAutoFit/>
          </a:bodyPr>
          <a:lstStyle/>
          <a:p>
            <a:r>
              <a:rPr sz="2400" dirty="0" err="1"/>
              <a:t>递降贪心法DG</a:t>
            </a:r>
            <a:r>
              <a:rPr sz="2400" dirty="0"/>
              <a:t>-MPS:  </a:t>
            </a:r>
            <a:endParaRPr sz="2400" dirty="0"/>
          </a:p>
          <a:p>
            <a:r>
              <a:rPr lang="en-US" sz="2400" dirty="0"/>
              <a:t>	</a:t>
            </a:r>
            <a:r>
              <a:rPr sz="2400" dirty="0" err="1"/>
              <a:t>首先按处理时间从大到小重新排列作业</a:t>
            </a:r>
            <a:r>
              <a:rPr sz="2400" dirty="0"/>
              <a:t>, </a:t>
            </a:r>
            <a:r>
              <a:rPr sz="2400" dirty="0" err="1"/>
              <a:t>然后运用G</a:t>
            </a:r>
            <a:r>
              <a:rPr sz="2400" dirty="0"/>
              <a:t>-MPS</a:t>
            </a:r>
            <a:r>
              <a:rPr lang="zh-CN" sz="2400" dirty="0"/>
              <a:t>。</a:t>
            </a:r>
            <a:endParaRPr lang="zh-CN" sz="2400" dirty="0"/>
          </a:p>
        </p:txBody>
      </p:sp>
      <p:pic>
        <p:nvPicPr>
          <p:cNvPr id="8" name="图片 7"/>
          <p:cNvPicPr>
            <a:picLocks noChangeAspect="1"/>
          </p:cNvPicPr>
          <p:nvPr/>
        </p:nvPicPr>
        <p:blipFill>
          <a:blip r:embed="rId2"/>
          <a:stretch>
            <a:fillRect/>
          </a:stretch>
        </p:blipFill>
        <p:spPr>
          <a:xfrm>
            <a:off x="1634209" y="2171155"/>
            <a:ext cx="8277235" cy="44619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4271" y="344463"/>
            <a:ext cx="10243457" cy="834909"/>
          </a:xfrm>
          <a:prstGeom prst="rect">
            <a:avLst/>
          </a:prstGeom>
          <a:noFill/>
        </p:spPr>
        <p:txBody>
          <a:bodyPr wrap="square" rtlCol="0">
            <a:spAutoFit/>
          </a:bodyPr>
          <a:lstStyle/>
          <a:p>
            <a:pPr>
              <a:lnSpc>
                <a:spcPct val="150000"/>
              </a:lnSpc>
            </a:pPr>
            <a:r>
              <a:rPr kumimoji="1" lang="zh-CN" altLang="en-US" sz="3600" dirty="0"/>
              <a:t>改进后的性能</a:t>
            </a:r>
            <a:endParaRPr kumimoji="1" lang="en-US" altLang="zh-CN" sz="3600" dirty="0"/>
          </a:p>
        </p:txBody>
      </p:sp>
      <p:pic>
        <p:nvPicPr>
          <p:cNvPr id="4" name="图片 3"/>
          <p:cNvPicPr>
            <a:picLocks noChangeAspect="1"/>
          </p:cNvPicPr>
          <p:nvPr/>
        </p:nvPicPr>
        <p:blipFill>
          <a:blip r:embed="rId1"/>
          <a:stretch>
            <a:fillRect/>
          </a:stretch>
        </p:blipFill>
        <p:spPr>
          <a:xfrm>
            <a:off x="9911444" y="545564"/>
            <a:ext cx="1836080" cy="512545"/>
          </a:xfrm>
          <a:prstGeom prst="rect">
            <a:avLst/>
          </a:prstGeom>
        </p:spPr>
      </p:pic>
      <p:sp>
        <p:nvSpPr>
          <p:cNvPr id="6" name="矩形 5"/>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矩形 6"/>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8" name="图片 7"/>
          <p:cNvPicPr>
            <a:picLocks noChangeAspect="1"/>
          </p:cNvPicPr>
          <p:nvPr/>
        </p:nvPicPr>
        <p:blipFill>
          <a:blip r:embed="rId2"/>
          <a:stretch>
            <a:fillRect/>
          </a:stretch>
        </p:blipFill>
        <p:spPr>
          <a:xfrm>
            <a:off x="2204270" y="1223005"/>
            <a:ext cx="5600700" cy="55499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4271" y="389538"/>
            <a:ext cx="10243457" cy="834909"/>
          </a:xfrm>
          <a:prstGeom prst="rect">
            <a:avLst/>
          </a:prstGeom>
          <a:noFill/>
        </p:spPr>
        <p:txBody>
          <a:bodyPr wrap="square" rtlCol="0">
            <a:spAutoFit/>
          </a:bodyPr>
          <a:lstStyle/>
          <a:p>
            <a:pPr>
              <a:lnSpc>
                <a:spcPct val="150000"/>
              </a:lnSpc>
            </a:pPr>
            <a:r>
              <a:rPr kumimoji="1" lang="zh-CN" altLang="en-US" sz="3600" dirty="0"/>
              <a:t>满足三角不等式的货郎问题</a:t>
            </a:r>
            <a:endParaRPr kumimoji="1" lang="en-US" altLang="zh-CN" sz="3600" dirty="0"/>
          </a:p>
        </p:txBody>
      </p:sp>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6" name="矩形 5"/>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矩形 6"/>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8" name="图片 7"/>
          <p:cNvPicPr>
            <a:picLocks noChangeAspect="1"/>
          </p:cNvPicPr>
          <p:nvPr/>
        </p:nvPicPr>
        <p:blipFill>
          <a:blip r:embed="rId2"/>
          <a:stretch>
            <a:fillRect/>
          </a:stretch>
        </p:blipFill>
        <p:spPr>
          <a:xfrm>
            <a:off x="1397389" y="1439262"/>
            <a:ext cx="9258935" cy="5029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5324" y="508869"/>
            <a:ext cx="2575034"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算法分析</a:t>
            </a:r>
            <a:endParaRPr kumimoji="1" lang="zh-CN" altLang="en-US" sz="3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3" name="矩形 2"/>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7" name="图片 6"/>
          <p:cNvPicPr>
            <a:picLocks noChangeAspect="1"/>
          </p:cNvPicPr>
          <p:nvPr/>
        </p:nvPicPr>
        <p:blipFill>
          <a:blip r:embed="rId2"/>
          <a:stretch>
            <a:fillRect/>
          </a:stretch>
        </p:blipFill>
        <p:spPr>
          <a:xfrm>
            <a:off x="1807148" y="1237943"/>
            <a:ext cx="8577703" cy="53592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常数近似比算法</a:t>
            </a:r>
            <a:endParaRPr kumimoji="1" lang="zh-CN" altLang="en-US" sz="3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76617" y="1058109"/>
            <a:ext cx="10438765" cy="5262245"/>
          </a:xfrm>
          <a:prstGeom prst="rect">
            <a:avLst/>
          </a:prstGeom>
          <a:noFill/>
        </p:spPr>
        <p:txBody>
          <a:bodyPr wrap="square" rtlCol="0" anchor="t">
            <a:spAutoFit/>
          </a:bodyPr>
          <a:lstStyle/>
          <a:p>
            <a:r>
              <a:rPr lang="zh-CN" sz="2400" dirty="0"/>
              <a:t>对于满足三角不等式的货郎问题，答案是存在的！</a:t>
            </a:r>
            <a:endParaRPr lang="zh-CN" sz="2400" dirty="0"/>
          </a:p>
          <a:p>
            <a:endParaRPr lang="zh-CN" sz="2400" dirty="0"/>
          </a:p>
          <a:p>
            <a:r>
              <a:rPr lang="zh-CN" sz="2400" dirty="0"/>
              <a:t>对于给定的无向图G，可以利用找图G的最小生成树的算法设计找近似最优的旅行售货员回路的算法。</a:t>
            </a:r>
            <a:endParaRPr lang="zh-CN" sz="2400" dirty="0"/>
          </a:p>
          <a:p>
            <a:endParaRPr lang="zh-CN" sz="2400" dirty="0"/>
          </a:p>
          <a:p>
            <a:r>
              <a:rPr lang="zh-CN" sz="2400" dirty="0"/>
              <a:t>最小生成树近似算法approxTSP：</a:t>
            </a:r>
            <a:endParaRPr lang="zh-CN" sz="2400" dirty="0"/>
          </a:p>
          <a:p>
            <a:endParaRPr lang="zh-CN" sz="2400" dirty="0"/>
          </a:p>
          <a:p>
            <a:r>
              <a:rPr lang="zh-CN" sz="2400" dirty="0"/>
              <a:t>(1)选择g的任一顶点r；</a:t>
            </a:r>
            <a:endParaRPr lang="zh-CN" sz="2400" dirty="0"/>
          </a:p>
          <a:p>
            <a:endParaRPr lang="zh-CN" sz="2400" dirty="0"/>
          </a:p>
          <a:p>
            <a:r>
              <a:rPr lang="zh-CN" sz="2400" dirty="0"/>
              <a:t>(2)用Prim算法找出带权图g的一棵以r为根的最小生成树T；</a:t>
            </a:r>
            <a:endParaRPr lang="zh-CN" sz="2400" dirty="0"/>
          </a:p>
          <a:p>
            <a:endParaRPr lang="zh-CN" sz="2400" dirty="0"/>
          </a:p>
          <a:p>
            <a:r>
              <a:rPr lang="zh-CN" sz="2400" dirty="0"/>
              <a:t>(3)前序遍历树T得到的顶点表L；</a:t>
            </a:r>
            <a:endParaRPr lang="zh-CN" sz="2400" dirty="0"/>
          </a:p>
          <a:p>
            <a:endParaRPr lang="zh-CN" sz="2400" dirty="0"/>
          </a:p>
          <a:p>
            <a:r>
              <a:rPr lang="zh-CN" sz="2400" dirty="0"/>
              <a:t>(4)将r加到表L的末尾，按表L中顶点次序组成回路H，作为计算结果返回；</a:t>
            </a:r>
            <a:endParaRPr lang="zh-CN"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最小生成树法</a:t>
            </a:r>
            <a:endParaRPr kumimoji="1"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961" y="1282825"/>
            <a:ext cx="7839132" cy="119063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766" y="3496379"/>
            <a:ext cx="7986771" cy="25955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算法分析</a:t>
            </a:r>
            <a:endParaRPr kumimoji="1"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0304" y="1525904"/>
            <a:ext cx="7573430" cy="167376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766" y="3496379"/>
            <a:ext cx="7986771" cy="25955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43" name="矩形 42"/>
          <p:cNvSpPr/>
          <p:nvPr/>
        </p:nvSpPr>
        <p:spPr>
          <a:xfrm>
            <a:off x="982638" y="1239655"/>
            <a:ext cx="11235392" cy="3436705"/>
          </a:xfrm>
          <a:prstGeom prst="rect">
            <a:avLst/>
          </a:prstGeom>
          <a:blipFill rotWithShape="1">
            <a:blip r:embed="rId1"/>
            <a:stretch>
              <a:fillRect t="-3757" b="-18243"/>
            </a:stretch>
          </a:blip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pic>
        <p:nvPicPr>
          <p:cNvPr id="61" name="图片 60"/>
          <p:cNvPicPr>
            <a:picLocks noChangeAspect="1"/>
          </p:cNvPicPr>
          <p:nvPr/>
        </p:nvPicPr>
        <p:blipFill>
          <a:blip r:embed="rId2"/>
          <a:stretch>
            <a:fillRect/>
          </a:stretch>
        </p:blipFill>
        <p:spPr>
          <a:xfrm>
            <a:off x="637976" y="422723"/>
            <a:ext cx="1675797" cy="467802"/>
          </a:xfrm>
          <a:prstGeom prst="rect">
            <a:avLst/>
          </a:prstGeom>
        </p:spPr>
      </p:pic>
      <p:grpSp>
        <p:nvGrpSpPr>
          <p:cNvPr id="62" name="组合 61"/>
          <p:cNvGrpSpPr/>
          <p:nvPr/>
        </p:nvGrpSpPr>
        <p:grpSpPr>
          <a:xfrm>
            <a:off x="1033481" y="4676361"/>
            <a:ext cx="2530269" cy="1882835"/>
            <a:chOff x="1209755" y="4179558"/>
            <a:chExt cx="2530269" cy="1882835"/>
          </a:xfrm>
        </p:grpSpPr>
        <p:sp>
          <p:nvSpPr>
            <p:cNvPr id="63" name="文本框 62"/>
            <p:cNvSpPr txBox="1"/>
            <p:nvPr/>
          </p:nvSpPr>
          <p:spPr>
            <a:xfrm>
              <a:off x="1525143" y="4179558"/>
              <a:ext cx="1329210" cy="1446550"/>
            </a:xfrm>
            <a:prstGeom prst="rect">
              <a:avLst/>
            </a:prstGeom>
            <a:noFill/>
          </p:spPr>
          <p:txBody>
            <a:bodyPr wrap="none">
              <a:spAutoFit/>
            </a:bodyPr>
            <a:lstStyle/>
            <a:p>
              <a:r>
                <a:rPr lang="en-US" altLang="en-US" sz="8800" b="1" dirty="0">
                  <a:latin typeface="FZCuHeiSongS-B-GB"/>
                  <a:ea typeface="FZCuHeiSongS-B-GB"/>
                </a:rPr>
                <a:t>01</a:t>
              </a:r>
              <a:endParaRPr lang="zh-CN" altLang="zh-CN" sz="8800" b="1" dirty="0">
                <a:latin typeface="FZCuHeiSongS-B-GB"/>
                <a:ea typeface="FZCuHeiSongS-B-GB"/>
              </a:endParaRPr>
            </a:p>
          </p:txBody>
        </p:sp>
        <p:sp>
          <p:nvSpPr>
            <p:cNvPr id="64" name="文本框 63"/>
            <p:cNvSpPr txBox="1"/>
            <p:nvPr/>
          </p:nvSpPr>
          <p:spPr>
            <a:xfrm>
              <a:off x="1525144" y="5355638"/>
              <a:ext cx="2214880" cy="706755"/>
            </a:xfrm>
            <a:prstGeom prst="rect">
              <a:avLst/>
            </a:prstGeom>
            <a:noFill/>
          </p:spPr>
          <p:txBody>
            <a:bodyPr wrap="none">
              <a:spAutoFit/>
            </a:bodyPr>
            <a:lstStyle/>
            <a:p>
              <a:r>
                <a:rPr lang="zh-CN" altLang="en-US" sz="4000" dirty="0">
                  <a:latin typeface="FZShengShiKaiShuS-EB-GB"/>
                  <a:ea typeface="宋体" panose="02010600030101010101" pitchFamily="2" charset="-122"/>
                </a:rPr>
                <a:t>课程内容</a:t>
              </a:r>
              <a:endParaRPr lang="zh-CN" altLang="zh-CN" sz="4000" dirty="0">
                <a:latin typeface="FZShengShiKaiShuS-EB-GB"/>
                <a:ea typeface="FZShengShiKaiShuS-EB-GB"/>
              </a:endParaRP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altLang="zh-CN" sz="3200">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altLang="zh-CN" sz="3200">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altLang="zh-CN" sz="3200">
                <a:solidFill>
                  <a:schemeClr val="lt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最小权匹配法</a:t>
            </a:r>
            <a:endParaRPr kumimoji="1"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654" y="1628035"/>
            <a:ext cx="7422234" cy="228747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808" y="4600570"/>
            <a:ext cx="5784596" cy="138589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算法分析</a:t>
            </a:r>
            <a:endParaRPr kumimoji="1" lang="zh-CN" altLang="en-US" sz="36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325" y="1706440"/>
            <a:ext cx="6829526" cy="2479798"/>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808" y="4600570"/>
            <a:ext cx="5784596" cy="138589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09999" y="6729259"/>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MM</a:t>
            </a:r>
            <a:r>
              <a:rPr kumimoji="1" lang="zh-CN" altLang="en-US" sz="3600" dirty="0">
                <a:latin typeface="微软雅黑" panose="020B0503020204020204" pitchFamily="34" charset="-122"/>
                <a:ea typeface="微软雅黑" panose="020B0503020204020204" pitchFamily="34" charset="-122"/>
              </a:rPr>
              <a:t>算法的紧实例</a:t>
            </a:r>
            <a:endParaRPr kumimoji="1" lang="zh-CN" altLang="en-US" sz="36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2113915" y="1247140"/>
                <a:ext cx="9767570" cy="1754326"/>
              </a:xfrm>
              <a:prstGeom prst="rect">
                <a:avLst/>
              </a:prstGeom>
              <a:noFill/>
            </p:spPr>
            <p:txBody>
              <a:bodyPr wrap="square" rtlCol="0">
                <a:spAutoFit/>
              </a:bodyPr>
              <a:lstStyle/>
              <a:p>
                <a:r>
                  <a:rPr lang="zh-CN" altLang="en-US" dirty="0"/>
                  <a:t>考虑</a:t>
                </a:r>
                <a:r>
                  <a:rPr lang="en-US" altLang="zh-CN" dirty="0"/>
                  <a:t> </a:t>
                </a:r>
                <a14:m>
                  <m:oMath xmlns:m="http://schemas.openxmlformats.org/officeDocument/2006/math">
                    <m:r>
                      <a:rPr lang="en-US" altLang="zh-CN" i="1">
                        <a:latin typeface="Cambria Math" panose="02040503050406030204" charset="0"/>
                        <a:cs typeface="Cambria Math" panose="02040503050406030204" charset="0"/>
                      </a:rPr>
                      <m:t>4</m:t>
                    </m:r>
                    <m:r>
                      <a:rPr lang="en-US" altLang="zh-CN" i="1">
                        <a:latin typeface="Cambria Math" panose="02040503050406030204" charset="0"/>
                        <a:cs typeface="Cambria Math" panose="02040503050406030204" charset="0"/>
                      </a:rPr>
                      <m:t>𝑛</m:t>
                    </m:r>
                  </m:oMath>
                </a14:m>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个顶点构成的图：</a:t>
                </a:r>
                <a:endParaRPr lang="zh-CN" altLang="en-US" dirty="0">
                  <a:latin typeface="Cambria Math" panose="02040503050406030204" charset="0"/>
                  <a:cs typeface="Cambria Math" panose="02040503050406030204" charset="0"/>
                </a:endParaRPr>
              </a:p>
              <a:p>
                <a:endParaRPr lang="zh-CN" altLang="en-US" dirty="0">
                  <a:latin typeface="Cambria Math" panose="02040503050406030204" charset="0"/>
                  <a:cs typeface="Cambria Math" panose="02040503050406030204" charset="0"/>
                </a:endParaRPr>
              </a:p>
              <a:p>
                <a:endParaRPr lang="zh-CN" altLang="en-US" dirty="0">
                  <a:latin typeface="Cambria Math" panose="02040503050406030204" charset="0"/>
                  <a:cs typeface="Cambria Math" panose="02040503050406030204" charset="0"/>
                </a:endParaRPr>
              </a:p>
              <a:p>
                <a:r>
                  <a:rPr lang="zh-CN" altLang="en-US" dirty="0">
                    <a:latin typeface="Cambria Math" panose="02040503050406030204" charset="0"/>
                    <a:cs typeface="Cambria Math" panose="02040503050406030204" charset="0"/>
                  </a:rPr>
                  <a:t>上图中各边的权值为</a:t>
                </a:r>
                <a:r>
                  <a:rPr lang="en-US" altLang="zh-CN" dirty="0">
                    <a:latin typeface="Cambria Math" panose="02040503050406030204" charset="0"/>
                    <a:cs typeface="Cambria Math" panose="02040503050406030204" charset="0"/>
                  </a:rPr>
                  <a:t> 1</a:t>
                </a:r>
                <a:endParaRPr lang="en-US" altLang="zh-CN" dirty="0">
                  <a:latin typeface="Cambria Math" panose="02040503050406030204" charset="0"/>
                  <a:cs typeface="Cambria Math" panose="02040503050406030204" charset="0"/>
                </a:endParaRPr>
              </a:p>
              <a:p>
                <a:r>
                  <a:rPr lang="zh-CN" altLang="en-US" dirty="0">
                    <a:latin typeface="Cambria Math" panose="02040503050406030204" charset="0"/>
                    <a:cs typeface="Cambria Math" panose="02040503050406030204" charset="0"/>
                  </a:rPr>
                  <a:t>其余边满足三角不等式</a:t>
                </a:r>
                <a:endParaRPr lang="zh-CN" altLang="en-US" dirty="0">
                  <a:latin typeface="Cambria Math" panose="02040503050406030204" charset="0"/>
                  <a:cs typeface="Cambria Math" panose="02040503050406030204" charset="0"/>
                </a:endParaRPr>
              </a:p>
              <a:p>
                <a:r>
                  <a:rPr lang="zh-CN" altLang="en-US" dirty="0">
                    <a:latin typeface="Cambria Math" panose="02040503050406030204" charset="0"/>
                    <a:cs typeface="Cambria Math" panose="02040503050406030204" charset="0"/>
                  </a:rPr>
                  <a:t>左上角与右上角顶点间边的权值为</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a14:m>
                <a:endParaRPr lang="en-US" altLang="zh-CN" dirty="0">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2113915" y="1247140"/>
                <a:ext cx="9767570" cy="1754326"/>
              </a:xfrm>
              <a:prstGeom prst="rect">
                <a:avLst/>
              </a:prstGeom>
              <a:blipFill rotWithShape="1">
                <a:blip r:embed="rId2"/>
                <a:stretch>
                  <a:fillRect b="26"/>
                </a:stretch>
              </a:blipFill>
            </p:spPr>
            <p:txBody>
              <a:bodyPr/>
              <a:lstStyle/>
              <a:p>
                <a:r>
                  <a:rPr lang="zh-CN" altLang="en-US">
                    <a:noFill/>
                  </a:rPr>
                  <a:t> </a:t>
                </a:r>
              </a:p>
            </p:txBody>
          </p:sp>
        </mc:Fallback>
      </mc:AlternateContent>
      <p:pic>
        <p:nvPicPr>
          <p:cNvPr id="9" name="图片 8" descr="sf1"/>
          <p:cNvPicPr>
            <a:picLocks noChangeAspect="1"/>
          </p:cNvPicPr>
          <p:nvPr/>
        </p:nvPicPr>
        <p:blipFill>
          <a:blip r:embed="rId3"/>
          <a:stretch>
            <a:fillRect/>
          </a:stretch>
        </p:blipFill>
        <p:spPr>
          <a:xfrm>
            <a:off x="5306240" y="1030134"/>
            <a:ext cx="4785360" cy="1078230"/>
          </a:xfrm>
          <a:prstGeom prst="rect">
            <a:avLst/>
          </a:prstGeom>
        </p:spPr>
      </p:pic>
      <p:sp>
        <p:nvSpPr>
          <p:cNvPr id="10" name="文本框 9"/>
          <p:cNvSpPr txBox="1"/>
          <p:nvPr/>
        </p:nvSpPr>
        <p:spPr>
          <a:xfrm>
            <a:off x="2017575" y="3190497"/>
            <a:ext cx="8042275" cy="2030095"/>
          </a:xfrm>
          <a:prstGeom prst="rect">
            <a:avLst/>
          </a:prstGeom>
          <a:noFill/>
        </p:spPr>
        <p:txBody>
          <a:bodyPr wrap="square" rtlCol="0">
            <a:spAutoFit/>
          </a:bodyPr>
          <a:lstStyle/>
          <a:p>
            <a:r>
              <a:rPr lang="zh-CN" altLang="en-US" dirty="0"/>
              <a:t>求如上实例的最小生成树：</a:t>
            </a:r>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zh-CN" altLang="en-US" dirty="0"/>
              <a:t>在奇度顶点的导出子图中寻找最小匹配，将最小匹配加入最小生成树中：</a:t>
            </a:r>
            <a:endParaRPr lang="zh-CN" altLang="en-US" dirty="0"/>
          </a:p>
        </p:txBody>
      </p:sp>
      <p:pic>
        <p:nvPicPr>
          <p:cNvPr id="11" name="图片 10" descr="sf2"/>
          <p:cNvPicPr>
            <a:picLocks noChangeAspect="1"/>
          </p:cNvPicPr>
          <p:nvPr/>
        </p:nvPicPr>
        <p:blipFill>
          <a:blip r:embed="rId4"/>
          <a:stretch>
            <a:fillRect/>
          </a:stretch>
        </p:blipFill>
        <p:spPr>
          <a:xfrm>
            <a:off x="5306240" y="3146561"/>
            <a:ext cx="4890770" cy="1059815"/>
          </a:xfrm>
          <a:prstGeom prst="rect">
            <a:avLst/>
          </a:prstGeom>
        </p:spPr>
      </p:pic>
      <p:pic>
        <p:nvPicPr>
          <p:cNvPr id="12" name="图片 11" descr="sf3"/>
          <p:cNvPicPr>
            <a:picLocks noChangeAspect="1"/>
          </p:cNvPicPr>
          <p:nvPr/>
        </p:nvPicPr>
        <p:blipFill>
          <a:blip r:embed="rId5"/>
          <a:stretch>
            <a:fillRect/>
          </a:stretch>
        </p:blipFill>
        <p:spPr>
          <a:xfrm>
            <a:off x="2943082" y="5409623"/>
            <a:ext cx="5007610" cy="12217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Cont’d</a:t>
            </a:r>
            <a:endParaRPr kumimoji="1" lang="zh-CN" altLang="en-US" sz="3600" dirty="0">
              <a:latin typeface="微软雅黑" panose="020B0503020204020204" pitchFamily="34" charset="-122"/>
              <a:ea typeface="微软雅黑" panose="020B0503020204020204" pitchFamily="34" charset="-122"/>
            </a:endParaRPr>
          </a:p>
        </p:txBody>
      </p:sp>
      <p:pic>
        <p:nvPicPr>
          <p:cNvPr id="8" name="图片 7" descr="sf3"/>
          <p:cNvPicPr>
            <a:picLocks noChangeAspect="1"/>
          </p:cNvPicPr>
          <p:nvPr/>
        </p:nvPicPr>
        <p:blipFill>
          <a:blip r:embed="rId2"/>
          <a:stretch>
            <a:fillRect/>
          </a:stretch>
        </p:blipFill>
        <p:spPr>
          <a:xfrm>
            <a:off x="2016125" y="1082040"/>
            <a:ext cx="4476750" cy="1092200"/>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1291590" y="2398395"/>
                <a:ext cx="9037955" cy="3272155"/>
              </a:xfrm>
              <a:prstGeom prst="rect">
                <a:avLst/>
              </a:prstGeom>
              <a:noFill/>
            </p:spPr>
            <p:txBody>
              <a:bodyPr wrap="square" rtlCol="0">
                <a:spAutoFit/>
              </a:bodyPr>
              <a:lstStyle/>
              <a:p>
                <a:r>
                  <a:rPr lang="zh-CN" altLang="en-US"/>
                  <a:t>抄近路得到一条哈密顿回路：</a:t>
                </a:r>
                <a:endParaRPr lang="zh-CN" altLang="en-US"/>
              </a:p>
              <a:p>
                <a:endParaRPr lang="zh-CN" altLang="en-US"/>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4</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6</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oMath>
                  </m:oMathPara>
                </a14:m>
                <a:endParaRPr lang="en-US" altLang="zh-CN"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𝑂𝑃𝑇</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4</m:t>
                      </m:r>
                      <m:r>
                        <a:rPr lang="en-US" altLang="zh-CN" i="1">
                          <a:latin typeface="Cambria Math" panose="02040503050406030204" charset="0"/>
                          <a:cs typeface="Cambria Math" panose="02040503050406030204" charset="0"/>
                        </a:rPr>
                        <m:t>𝑛</m:t>
                      </m:r>
                    </m:oMath>
                  </m:oMathPara>
                </a14:m>
                <a:endParaRPr lang="en-US" altLang="zh-CN" i="1">
                  <a:latin typeface="Cambria Math" panose="02040503050406030204" charset="0"/>
                  <a:cs typeface="Cambria Math" panose="02040503050406030204" charset="0"/>
                </a:endParaRPr>
              </a:p>
              <a:p>
                <a:endParaRPr lang="zh-CN" altLang="en-US"/>
              </a:p>
              <a:p>
                <a:r>
                  <a:rPr lang="zh-CN" altLang="en-US"/>
                  <a:t>于是：</a:t>
                </a:r>
                <a:endParaRPr lang="zh-CN" altLang="en-US"/>
              </a:p>
              <a:p>
                <a:endParaRPr lang="zh-CN" altLang="en-US"/>
              </a:p>
              <a:p>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𝑀𝑀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𝑂𝑃𝑇</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den>
                      </m:f>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6</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num>
                        <m:den>
                          <m:r>
                            <a:rPr lang="en-US" altLang="zh-CN" i="1">
                              <a:latin typeface="Cambria Math" panose="02040503050406030204" charset="0"/>
                              <a:cs typeface="Cambria Math" panose="02040503050406030204" charset="0"/>
                            </a:rPr>
                            <m:t>4</m:t>
                          </m:r>
                          <m:r>
                            <a:rPr lang="en-US" altLang="zh-CN" i="1">
                              <a:latin typeface="Cambria Math" panose="02040503050406030204" charset="0"/>
                              <a:cs typeface="Cambria Math" panose="02040503050406030204" charset="0"/>
                            </a:rPr>
                            <m:t>𝑛</m:t>
                          </m:r>
                        </m:den>
                      </m:f>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3</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𝑛</m:t>
                          </m:r>
                        </m:den>
                      </m:f>
                    </m:oMath>
                  </m:oMathPara>
                </a14:m>
                <a:endParaRPr lang="en-US" altLang="zh-CN" i="1">
                  <a:latin typeface="Cambria Math" panose="02040503050406030204" charset="0"/>
                  <a:cs typeface="Cambria Math" panose="02040503050406030204" charset="0"/>
                </a:endParaRPr>
              </a:p>
              <a:p>
                <a:endParaRPr lang="zh-CN" altLang="en-US"/>
              </a:p>
              <a:p>
                <a:r>
                  <a:rPr lang="zh-CN" altLang="en-US"/>
                  <a:t>比值可任意接近</a:t>
                </a:r>
                <a:r>
                  <a:rPr lang="en-US" altLang="zh-CN"/>
                  <a:t> </a:t>
                </a:r>
                <a14:m>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3</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oMath>
                </a14:m>
                <a:endParaRPr lang="en-US" altLang="zh-CN"/>
              </a:p>
            </p:txBody>
          </p:sp>
        </mc:Choice>
        <mc:Fallback>
          <p:sp>
            <p:nvSpPr>
              <p:cNvPr id="9" name="文本框 8"/>
              <p:cNvSpPr txBox="1">
                <a:spLocks noRot="1" noChangeAspect="1" noMove="1" noResize="1" noEditPoints="1" noAdjustHandles="1" noChangeArrowheads="1" noChangeShapeType="1" noTextEdit="1"/>
              </p:cNvSpPr>
              <p:nvPr/>
            </p:nvSpPr>
            <p:spPr>
              <a:xfrm>
                <a:off x="1291590" y="2398395"/>
                <a:ext cx="9037955" cy="327215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货郎问题的不可近似</a:t>
            </a:r>
            <a:endParaRPr kumimoji="1"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775" y="1243496"/>
            <a:ext cx="7143802" cy="74771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75" y="2276675"/>
            <a:ext cx="7091414" cy="33147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01</a:t>
            </a:r>
            <a:r>
              <a:rPr kumimoji="1" lang="zh-CN" altLang="en-US" sz="3600" dirty="0">
                <a:latin typeface="微软雅黑" panose="020B0503020204020204" pitchFamily="34" charset="-122"/>
                <a:ea typeface="微软雅黑" panose="020B0503020204020204" pitchFamily="34" charset="-122"/>
              </a:rPr>
              <a:t>背包问题</a:t>
            </a:r>
            <a:r>
              <a:rPr kumimoji="1" lang="en-US" altLang="zh-CN" sz="3600" dirty="0">
                <a:latin typeface="微软雅黑" panose="020B0503020204020204" pitchFamily="34" charset="-122"/>
                <a:ea typeface="微软雅黑" panose="020B0503020204020204" pitchFamily="34" charset="-122"/>
              </a:rPr>
              <a:t> G-KK</a:t>
            </a:r>
            <a:endParaRPr kumimoji="1" lang="en-US" altLang="zh-CN"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73" y="1764606"/>
            <a:ext cx="7004319" cy="28974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算法分析</a:t>
            </a:r>
            <a:endParaRPr kumimoji="1"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638" y="1742636"/>
            <a:ext cx="6935996" cy="30579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01</a:t>
            </a:r>
            <a:r>
              <a:rPr kumimoji="1" lang="zh-CN" altLang="en-US" sz="3600" dirty="0">
                <a:latin typeface="微软雅黑" panose="020B0503020204020204" pitchFamily="34" charset="-122"/>
                <a:ea typeface="微软雅黑" panose="020B0503020204020204" pitchFamily="34" charset="-122"/>
              </a:rPr>
              <a:t>背包问题</a:t>
            </a:r>
            <a:r>
              <a:rPr kumimoji="1" lang="en-US" altLang="zh-CN" sz="3600" dirty="0">
                <a:latin typeface="微软雅黑" panose="020B0503020204020204" pitchFamily="34" charset="-122"/>
                <a:ea typeface="微软雅黑" panose="020B0503020204020204" pitchFamily="34" charset="-122"/>
              </a:rPr>
              <a:t> PTAS</a:t>
            </a:r>
            <a:endParaRPr kumimoji="1" lang="en-US" altLang="zh-CN"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57" y="1538463"/>
            <a:ext cx="7833617" cy="355514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算法分析</a:t>
            </a:r>
            <a:endParaRPr kumimoji="1"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72" y="1639597"/>
            <a:ext cx="6859582" cy="139152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429" y="3131870"/>
            <a:ext cx="6216134" cy="1883783"/>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6736" y="3289439"/>
            <a:ext cx="4252075" cy="151045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429" y="5015653"/>
            <a:ext cx="5120494" cy="16510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01</a:t>
            </a:r>
            <a:r>
              <a:rPr kumimoji="1" lang="zh-CN" altLang="en-US" sz="3600" dirty="0">
                <a:latin typeface="微软雅黑" panose="020B0503020204020204" pitchFamily="34" charset="-122"/>
                <a:ea typeface="微软雅黑" panose="020B0503020204020204" pitchFamily="34" charset="-122"/>
              </a:rPr>
              <a:t>背包问题</a:t>
            </a:r>
            <a:r>
              <a:rPr kumimoji="1" lang="en-US" altLang="zh-CN" sz="3600" dirty="0">
                <a:latin typeface="微软雅黑" panose="020B0503020204020204" pitchFamily="34" charset="-122"/>
                <a:ea typeface="微软雅黑" panose="020B0503020204020204" pitchFamily="34" charset="-122"/>
              </a:rPr>
              <a:t> FPTAS</a:t>
            </a:r>
            <a:endParaRPr kumimoji="1" lang="en-US" altLang="zh-CN" sz="36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80" y="1153039"/>
            <a:ext cx="7584724" cy="208226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232" y="3201349"/>
            <a:ext cx="4157693" cy="471491"/>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r="2600" b="21991"/>
          <a:stretch>
            <a:fillRect/>
          </a:stretch>
        </p:blipFill>
        <p:spPr>
          <a:xfrm>
            <a:off x="823780" y="3672840"/>
            <a:ext cx="6954079" cy="2847223"/>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t="-10406" r="41245" b="1"/>
          <a:stretch>
            <a:fillRect/>
          </a:stretch>
        </p:blipFill>
        <p:spPr>
          <a:xfrm>
            <a:off x="7777859" y="6001932"/>
            <a:ext cx="4015409" cy="5181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508869"/>
            <a:ext cx="1107996" cy="646331"/>
          </a:xfrm>
          <a:prstGeom prst="rect">
            <a:avLst/>
          </a:prstGeom>
          <a:noFill/>
        </p:spPr>
        <p:txBody>
          <a:bodyPr wrap="none">
            <a:spAutoFit/>
          </a:bodyPr>
          <a:lstStyle/>
          <a:p>
            <a:pPr algn="l"/>
            <a:r>
              <a:rPr lang="zh-CN" altLang="en-US" sz="3600" dirty="0">
                <a:latin typeface="+mj-ea"/>
                <a:ea typeface="+mj-ea"/>
              </a:rPr>
              <a:t>定义</a:t>
            </a:r>
            <a:endParaRPr lang="zh-CN" altLang="en-US" sz="2400" dirty="0">
              <a:latin typeface="+mj-ea"/>
              <a:ea typeface="+mj-ea"/>
            </a:endParaRPr>
          </a:p>
        </p:txBody>
      </p:sp>
      <p:pic>
        <p:nvPicPr>
          <p:cNvPr id="35" name="图片 34"/>
          <p:cNvPicPr>
            <a:picLocks noChangeAspect="1"/>
          </p:cNvPicPr>
          <p:nvPr/>
        </p:nvPicPr>
        <p:blipFill>
          <a:blip r:embed="rId1"/>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2" name="文本框 1"/>
          <p:cNvSpPr txBox="1"/>
          <p:nvPr/>
        </p:nvSpPr>
        <p:spPr>
          <a:xfrm>
            <a:off x="959552" y="1822758"/>
            <a:ext cx="10438765" cy="3415030"/>
          </a:xfrm>
          <a:prstGeom prst="rect">
            <a:avLst/>
          </a:prstGeom>
          <a:noFill/>
        </p:spPr>
        <p:txBody>
          <a:bodyPr wrap="square" rtlCol="0" anchor="t">
            <a:spAutoFit/>
          </a:bodyPr>
          <a:lstStyle/>
          <a:p>
            <a:r>
              <a:rPr lang="zh-CN" altLang="en-US" sz="2400" dirty="0"/>
              <a:t>近似算法: </a:t>
            </a:r>
            <a:endParaRPr lang="zh-CN" altLang="en-US" sz="2400" dirty="0"/>
          </a:p>
          <a:p>
            <a:r>
              <a:rPr lang="en-US" altLang="zh-CN" sz="2400" dirty="0"/>
              <a:t>	</a:t>
            </a:r>
            <a:r>
              <a:rPr lang="zh-CN" altLang="en-US" sz="2400" dirty="0"/>
              <a:t>A是一个多项式时间算法且对组合优化问题 </a:t>
            </a:r>
            <a:r>
              <a:rPr lang="zh-CN" altLang="en-US" sz="2400" dirty="0">
                <a:latin typeface="Arial" panose="020B0604020202020204" pitchFamily="34" charset="0"/>
                <a:cs typeface="Arial" panose="020B0604020202020204" pitchFamily="34" charset="0"/>
              </a:rPr>
              <a:t>π </a:t>
            </a:r>
            <a:r>
              <a:rPr lang="zh-CN" altLang="en-US" sz="2400" dirty="0"/>
              <a:t>的每一个实例 I 输出一个可行解</a:t>
            </a:r>
            <a:r>
              <a:rPr lang="zh-CN" altLang="en-US" sz="2400" dirty="0">
                <a:latin typeface="Arial" panose="020B0604020202020204" pitchFamily="34" charset="0"/>
                <a:cs typeface="Arial" panose="020B0604020202020204" pitchFamily="34" charset="0"/>
              </a:rPr>
              <a:t>σ。</a:t>
            </a:r>
            <a:r>
              <a:rPr lang="zh-CN" altLang="en-US" sz="2400" dirty="0"/>
              <a:t>记A(I)=c(</a:t>
            </a:r>
            <a:r>
              <a:rPr lang="zh-CN" altLang="en-US" sz="2400" dirty="0">
                <a:latin typeface="Arial" panose="020B0604020202020204" pitchFamily="34" charset="0"/>
                <a:cs typeface="Arial" panose="020B0604020202020204" pitchFamily="34" charset="0"/>
                <a:sym typeface="+mn-ea"/>
              </a:rPr>
              <a:t>σ</a:t>
            </a:r>
            <a:r>
              <a:rPr lang="zh-CN" altLang="en-US" sz="2400" dirty="0"/>
              <a:t>)，c(</a:t>
            </a:r>
            <a:r>
              <a:rPr lang="zh-CN" altLang="en-US" sz="2400" dirty="0">
                <a:latin typeface="Arial" panose="020B0604020202020204" pitchFamily="34" charset="0"/>
                <a:cs typeface="Arial" panose="020B0604020202020204" pitchFamily="34" charset="0"/>
                <a:sym typeface="+mn-ea"/>
              </a:rPr>
              <a:t>σ</a:t>
            </a:r>
            <a:r>
              <a:rPr lang="zh-CN" altLang="en-US" sz="2400" dirty="0"/>
              <a:t>)是</a:t>
            </a:r>
            <a:r>
              <a:rPr lang="zh-CN" altLang="en-US" sz="2400" dirty="0">
                <a:latin typeface="Arial" panose="020B0604020202020204" pitchFamily="34" charset="0"/>
                <a:cs typeface="Arial" panose="020B0604020202020204" pitchFamily="34" charset="0"/>
                <a:sym typeface="+mn-ea"/>
              </a:rPr>
              <a:t>σ</a:t>
            </a:r>
            <a:r>
              <a:rPr lang="zh-CN" altLang="en-US" sz="2400" dirty="0"/>
              <a:t>的值。</a:t>
            </a:r>
            <a:endParaRPr lang="zh-CN" altLang="en-US" sz="2400" dirty="0"/>
          </a:p>
          <a:p>
            <a:endParaRPr lang="zh-CN" altLang="en-US" sz="2400" dirty="0"/>
          </a:p>
          <a:p>
            <a:r>
              <a:rPr lang="zh-CN" altLang="en-US" sz="2400" dirty="0"/>
              <a:t>近似算法的性能估计：</a:t>
            </a:r>
            <a:endParaRPr lang="zh-CN" altLang="en-US" sz="2400" dirty="0"/>
          </a:p>
          <a:p>
            <a:r>
              <a:rPr lang="en-US" altLang="zh-CN" sz="2400" dirty="0"/>
              <a:t>	</a:t>
            </a:r>
            <a:r>
              <a:rPr lang="zh-CN" altLang="en-US" sz="2400" dirty="0"/>
              <a:t>当</a:t>
            </a:r>
            <a:r>
              <a:rPr lang="zh-CN" altLang="en-US" sz="2400" dirty="0">
                <a:latin typeface="Arial" panose="020B0604020202020204" pitchFamily="34" charset="0"/>
                <a:cs typeface="Arial" panose="020B0604020202020204" pitchFamily="34" charset="0"/>
                <a:sym typeface="+mn-ea"/>
              </a:rPr>
              <a:t>π</a:t>
            </a:r>
            <a:r>
              <a:rPr lang="zh-CN" altLang="en-US" sz="2400" dirty="0"/>
              <a:t>是最小化问题时, 记r</a:t>
            </a:r>
            <a:r>
              <a:rPr lang="zh-CN" altLang="en-US" sz="2400" baseline="-25000" dirty="0"/>
              <a:t>A</a:t>
            </a:r>
            <a:r>
              <a:rPr lang="zh-CN" altLang="en-US" sz="2400" dirty="0"/>
              <a:t>(I)=A(I)/OPT(I) </a:t>
            </a:r>
            <a:endParaRPr lang="zh-CN" altLang="en-US" sz="2400" dirty="0"/>
          </a:p>
          <a:p>
            <a:r>
              <a:rPr lang="en-US" altLang="zh-CN" sz="2400" dirty="0"/>
              <a:t>	</a:t>
            </a:r>
            <a:r>
              <a:rPr lang="zh-CN" altLang="en-US" sz="2400" dirty="0"/>
              <a:t>当</a:t>
            </a:r>
            <a:r>
              <a:rPr lang="zh-CN" altLang="en-US" sz="2400" dirty="0">
                <a:latin typeface="Arial" panose="020B0604020202020204" pitchFamily="34" charset="0"/>
                <a:cs typeface="Arial" panose="020B0604020202020204" pitchFamily="34" charset="0"/>
                <a:sym typeface="+mn-ea"/>
              </a:rPr>
              <a:t>π</a:t>
            </a:r>
            <a:r>
              <a:rPr lang="zh-CN" altLang="en-US" sz="2400" dirty="0"/>
              <a:t>是最大化问题时, 记r</a:t>
            </a:r>
            <a:r>
              <a:rPr lang="zh-CN" altLang="en-US" sz="2400" baseline="-25000" dirty="0"/>
              <a:t>A</a:t>
            </a:r>
            <a:r>
              <a:rPr lang="zh-CN" altLang="en-US" sz="2400" dirty="0"/>
              <a:t>(I)=OPT(I)/A(I)</a:t>
            </a:r>
            <a:endParaRPr lang="zh-CN" altLang="en-US" sz="2400" dirty="0"/>
          </a:p>
          <a:p>
            <a:endParaRPr lang="zh-CN" altLang="en-US" sz="2400" dirty="0"/>
          </a:p>
          <a:p>
            <a:r>
              <a:rPr lang="zh-CN" altLang="en-US" sz="2400" dirty="0"/>
              <a:t>最优化算法: 恒有A(I)=OPT(I),  即rA(I)=1。</a:t>
            </a:r>
            <a:endParaRPr lang="zh-CN" altLang="en-US" sz="2400" dirty="0"/>
          </a:p>
        </p:txBody>
      </p:sp>
      <p:sp>
        <p:nvSpPr>
          <p:cNvPr id="3" name="文本框 2"/>
          <p:cNvSpPr txBox="1"/>
          <p:nvPr/>
        </p:nvSpPr>
        <p:spPr>
          <a:xfrm>
            <a:off x="7339161" y="3530273"/>
            <a:ext cx="4924008" cy="1569660"/>
          </a:xfrm>
          <a:prstGeom prst="rect">
            <a:avLst/>
          </a:prstGeom>
          <a:noFill/>
        </p:spPr>
        <p:txBody>
          <a:bodyPr wrap="square" rtlCol="0" anchor="t">
            <a:spAutoFit/>
          </a:bodyPr>
          <a:lstStyle/>
          <a:p>
            <a:r>
              <a:rPr sz="2400" dirty="0" err="1"/>
              <a:t>A的近似比为r</a:t>
            </a:r>
            <a:r>
              <a:rPr sz="2400" dirty="0"/>
              <a:t>(</a:t>
            </a:r>
            <a:r>
              <a:rPr sz="2400" dirty="0" err="1"/>
              <a:t>A是</a:t>
            </a:r>
            <a:r>
              <a:rPr lang="en-US" sz="2400" dirty="0" err="1"/>
              <a:t>r-</a:t>
            </a:r>
            <a:r>
              <a:rPr sz="2400" dirty="0" err="1"/>
              <a:t>近似算法</a:t>
            </a:r>
            <a:r>
              <a:rPr sz="2400" dirty="0"/>
              <a:t>): </a:t>
            </a:r>
            <a:endParaRPr sz="2400" dirty="0"/>
          </a:p>
          <a:p>
            <a:r>
              <a:rPr lang="en-US" sz="2400" dirty="0"/>
              <a:t>	</a:t>
            </a:r>
            <a:r>
              <a:rPr sz="2400" dirty="0" err="1"/>
              <a:t>对每一个实例I</a:t>
            </a:r>
            <a:r>
              <a:rPr sz="2400" dirty="0"/>
              <a:t>,  </a:t>
            </a:r>
            <a:r>
              <a:rPr sz="2400" dirty="0" err="1"/>
              <a:t>r</a:t>
            </a:r>
            <a:r>
              <a:rPr sz="2400" baseline="-25000" dirty="0" err="1"/>
              <a:t>A</a:t>
            </a:r>
            <a:r>
              <a:rPr sz="2400" dirty="0"/>
              <a:t>(I) </a:t>
            </a:r>
            <a:r>
              <a:rPr sz="2400" dirty="0">
                <a:latin typeface="Arial" panose="020B0604020202020204" pitchFamily="34" charset="0"/>
                <a:cs typeface="Arial" panose="020B0604020202020204" pitchFamily="34" charset="0"/>
              </a:rPr>
              <a:t>≤ </a:t>
            </a:r>
            <a:r>
              <a:rPr sz="2400" dirty="0"/>
              <a:t>r</a:t>
            </a:r>
            <a:endParaRPr sz="2400" dirty="0"/>
          </a:p>
          <a:p>
            <a:endParaRPr sz="2400" dirty="0"/>
          </a:p>
          <a:p>
            <a:r>
              <a:rPr sz="2400" dirty="0" err="1"/>
              <a:t>A具有常数近似比</a:t>
            </a:r>
            <a:r>
              <a:rPr lang="zh-CN" sz="2400" dirty="0"/>
              <a:t>：</a:t>
            </a:r>
            <a:r>
              <a:rPr sz="2400" dirty="0" err="1"/>
              <a:t>r是一个常数</a:t>
            </a:r>
            <a:r>
              <a:rPr lang="zh-CN" sz="2400" dirty="0"/>
              <a:t>。</a:t>
            </a:r>
            <a:endParaRPr lang="zh-CN"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01</a:t>
            </a:r>
            <a:r>
              <a:rPr kumimoji="1" lang="zh-CN" altLang="en-US" sz="3600" dirty="0">
                <a:latin typeface="微软雅黑" panose="020B0503020204020204" pitchFamily="34" charset="-122"/>
                <a:ea typeface="微软雅黑" panose="020B0503020204020204" pitchFamily="34" charset="-122"/>
              </a:rPr>
              <a:t>背包问题</a:t>
            </a:r>
            <a:r>
              <a:rPr kumimoji="1" lang="en-US" altLang="zh-CN" sz="3600" dirty="0">
                <a:latin typeface="微软雅黑" panose="020B0503020204020204" pitchFamily="34" charset="-122"/>
                <a:ea typeface="微软雅黑" panose="020B0503020204020204" pitchFamily="34" charset="-122"/>
              </a:rPr>
              <a:t> FPTAS</a:t>
            </a:r>
            <a:endParaRPr kumimoji="1" lang="en-US" altLang="zh-CN"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2" t="10072"/>
          <a:stretch>
            <a:fillRect/>
          </a:stretch>
        </p:blipFill>
        <p:spPr>
          <a:xfrm>
            <a:off x="1073205" y="1523999"/>
            <a:ext cx="7919134" cy="4128683"/>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8842" b="91810"/>
          <a:stretch>
            <a:fillRect/>
          </a:stretch>
        </p:blipFill>
        <p:spPr>
          <a:xfrm>
            <a:off x="1073205" y="1058109"/>
            <a:ext cx="1675705" cy="37598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算法分析</a:t>
            </a:r>
            <a:endParaRPr kumimoji="1" lang="en-US" altLang="zh-CN"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8842" b="91810"/>
          <a:stretch>
            <a:fillRect/>
          </a:stretch>
        </p:blipFill>
        <p:spPr>
          <a:xfrm>
            <a:off x="1041764" y="1155200"/>
            <a:ext cx="1675705" cy="37598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764" y="1620959"/>
            <a:ext cx="5571446" cy="839653"/>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r="10291" b="67335"/>
          <a:stretch>
            <a:fillRect/>
          </a:stretch>
        </p:blipFill>
        <p:spPr>
          <a:xfrm>
            <a:off x="1041764" y="2724724"/>
            <a:ext cx="6759570" cy="839653"/>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34456" r="53886" b="50270"/>
          <a:stretch>
            <a:fillRect/>
          </a:stretch>
        </p:blipFill>
        <p:spPr>
          <a:xfrm>
            <a:off x="1041764" y="3610396"/>
            <a:ext cx="3474687" cy="392597"/>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5026" t="50818" r="53886" b="31130"/>
          <a:stretch>
            <a:fillRect/>
          </a:stretch>
        </p:blipFill>
        <p:spPr>
          <a:xfrm>
            <a:off x="4421549" y="3576799"/>
            <a:ext cx="3096038" cy="464035"/>
          </a:xfrm>
          <a:prstGeom prst="rect">
            <a:avLst/>
          </a:prstGeom>
        </p:spPr>
      </p:pic>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4287" t="69063" r="57513" b="15664"/>
          <a:stretch>
            <a:fillRect/>
          </a:stretch>
        </p:blipFill>
        <p:spPr>
          <a:xfrm>
            <a:off x="7348143" y="3610395"/>
            <a:ext cx="2878340" cy="392598"/>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6233" y="4049012"/>
            <a:ext cx="773567" cy="450879"/>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764" y="4576216"/>
            <a:ext cx="5169309" cy="418892"/>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764" y="5112935"/>
            <a:ext cx="3949386" cy="1658827"/>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1018" y="6350351"/>
            <a:ext cx="3949386" cy="423898"/>
          </a:xfrm>
          <a:prstGeom prst="rect">
            <a:avLst/>
          </a:prstGeom>
        </p:spPr>
      </p:pic>
      <p:cxnSp>
        <p:nvCxnSpPr>
          <p:cNvPr id="16" name="直接连接符 15"/>
          <p:cNvCxnSpPr/>
          <p:nvPr/>
        </p:nvCxnSpPr>
        <p:spPr>
          <a:xfrm>
            <a:off x="968182" y="4499891"/>
            <a:ext cx="9298056" cy="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1018" y="1733607"/>
            <a:ext cx="4245197" cy="839652"/>
          </a:xfrm>
          <a:prstGeom prst="rect">
            <a:avLst/>
          </a:prstGeom>
        </p:spPr>
      </p:pic>
      <p:pic>
        <p:nvPicPr>
          <p:cNvPr id="18" name="图片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52297" y="4785662"/>
            <a:ext cx="5169309" cy="76596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43" name="矩形 42"/>
          <p:cNvSpPr/>
          <p:nvPr/>
        </p:nvSpPr>
        <p:spPr>
          <a:xfrm>
            <a:off x="982638" y="1239655"/>
            <a:ext cx="11235392" cy="3436705"/>
          </a:xfrm>
          <a:prstGeom prst="rect">
            <a:avLst/>
          </a:prstGeom>
          <a:blipFill rotWithShape="1">
            <a:blip r:embed="rId1"/>
            <a:stretch>
              <a:fillRect t="-3757" b="-18243"/>
            </a:stretch>
          </a:blip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pic>
        <p:nvPicPr>
          <p:cNvPr id="61" name="图片 60"/>
          <p:cNvPicPr>
            <a:picLocks noChangeAspect="1"/>
          </p:cNvPicPr>
          <p:nvPr/>
        </p:nvPicPr>
        <p:blipFill>
          <a:blip r:embed="rId2"/>
          <a:stretch>
            <a:fillRect/>
          </a:stretch>
        </p:blipFill>
        <p:spPr>
          <a:xfrm>
            <a:off x="637976" y="422723"/>
            <a:ext cx="1675797" cy="467802"/>
          </a:xfrm>
          <a:prstGeom prst="rect">
            <a:avLst/>
          </a:prstGeom>
        </p:spPr>
      </p:pic>
      <p:grpSp>
        <p:nvGrpSpPr>
          <p:cNvPr id="62" name="组合 61"/>
          <p:cNvGrpSpPr/>
          <p:nvPr/>
        </p:nvGrpSpPr>
        <p:grpSpPr>
          <a:xfrm>
            <a:off x="1033481" y="4676361"/>
            <a:ext cx="2126408" cy="1882835"/>
            <a:chOff x="1209755" y="4179558"/>
            <a:chExt cx="2126408" cy="1882835"/>
          </a:xfrm>
        </p:grpSpPr>
        <p:sp>
          <p:nvSpPr>
            <p:cNvPr id="63" name="文本框 62"/>
            <p:cNvSpPr txBox="1"/>
            <p:nvPr/>
          </p:nvSpPr>
          <p:spPr>
            <a:xfrm>
              <a:off x="1525143" y="4179558"/>
              <a:ext cx="1811020" cy="1445260"/>
            </a:xfrm>
            <a:prstGeom prst="rect">
              <a:avLst/>
            </a:prstGeom>
            <a:noFill/>
          </p:spPr>
          <p:txBody>
            <a:bodyPr wrap="none">
              <a:spAutoFit/>
            </a:bodyPr>
            <a:lstStyle/>
            <a:p>
              <a:r>
                <a:rPr lang="en-US" altLang="en-US" sz="8800" b="1" dirty="0">
                  <a:latin typeface="FZCuHeiSongS-B-GB"/>
                  <a:ea typeface="FZCuHeiSongS-B-GB"/>
                </a:rPr>
                <a:t>02</a:t>
              </a:r>
              <a:endParaRPr lang="zh-CN" altLang="zh-CN" sz="8800" b="1" dirty="0">
                <a:latin typeface="FZCuHeiSongS-B-GB"/>
                <a:ea typeface="FZCuHeiSongS-B-GB"/>
              </a:endParaRPr>
            </a:p>
          </p:txBody>
        </p:sp>
        <p:sp>
          <p:nvSpPr>
            <p:cNvPr id="64" name="文本框 63"/>
            <p:cNvSpPr txBox="1"/>
            <p:nvPr/>
          </p:nvSpPr>
          <p:spPr>
            <a:xfrm>
              <a:off x="1525144" y="5355638"/>
              <a:ext cx="1706880" cy="706755"/>
            </a:xfrm>
            <a:prstGeom prst="rect">
              <a:avLst/>
            </a:prstGeom>
            <a:noFill/>
          </p:spPr>
          <p:txBody>
            <a:bodyPr wrap="none">
              <a:spAutoFit/>
            </a:bodyPr>
            <a:lstStyle/>
            <a:p>
              <a:r>
                <a:rPr lang="zh-CN" altLang="en-US" sz="4000" dirty="0">
                  <a:latin typeface="FZShengShiKaiShuS-EB-GB"/>
                  <a:ea typeface="宋体" panose="02010600030101010101" pitchFamily="2" charset="-122"/>
                </a:rPr>
                <a:t>往年题</a:t>
              </a:r>
              <a:endParaRPr lang="zh-CN" altLang="en-US" sz="4000" dirty="0">
                <a:latin typeface="FZShengShiKaiShuS-EB-GB"/>
                <a:ea typeface="宋体" panose="02010600030101010101" pitchFamily="2" charset="-122"/>
              </a:endParaRP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altLang="zh-CN" sz="3200">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altLang="zh-CN" sz="3200">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altLang="zh-CN" sz="3200">
                <a:solidFill>
                  <a:schemeClr val="lt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5160"/>
          </a:xfrm>
          <a:prstGeom prst="rect">
            <a:avLst/>
          </a:prstGeom>
          <a:noFill/>
        </p:spPr>
        <p:txBody>
          <a:bodyPr wrap="square" rtlCol="0">
            <a:spAutoFit/>
          </a:bodyPr>
          <a:lstStyle/>
          <a:p>
            <a:r>
              <a:rPr kumimoji="1" lang="zh-CN" sz="3600" dirty="0">
                <a:latin typeface="微软雅黑" panose="020B0503020204020204" pitchFamily="34" charset="-122"/>
                <a:ea typeface="微软雅黑" panose="020B0503020204020204" pitchFamily="34" charset="-122"/>
              </a:rPr>
              <a:t>判断填空题们</a:t>
            </a:r>
            <a:endParaRPr kumimoji="1" lang="zh-CN" sz="36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345565" y="1804670"/>
            <a:ext cx="6885305" cy="2083435"/>
          </a:xfrm>
          <a:prstGeom prst="rect">
            <a:avLst/>
          </a:prstGeom>
          <a:noFill/>
        </p:spPr>
        <p:txBody>
          <a:bodyPr wrap="square" rtlCol="0" anchor="t">
            <a:noAutofit/>
          </a:bodyPr>
          <a:p>
            <a:r>
              <a:rPr lang="zh-CN" altLang="en-US"/>
              <a:t>6. 给定无向图 G=（V，E），顶点覆盖问题的近似算法的运行时间是 _______。</a:t>
            </a:r>
            <a:endParaRPr lang="zh-CN" altLang="en-US"/>
          </a:p>
          <a:p>
            <a:r>
              <a:rPr lang="zh-CN" altLang="en-US"/>
              <a:t>7. 满足三角不等式的货郎问题（TSP）存在多项式时间的_________-近似算法。</a:t>
            </a:r>
            <a:endParaRPr lang="zh-CN" altLang="en-US"/>
          </a:p>
          <a:p>
            <a:r>
              <a:rPr lang="zh-CN" altLang="en-US"/>
              <a:t>（填近似比例）</a:t>
            </a:r>
            <a:endParaRPr lang="zh-CN" altLang="en-US"/>
          </a:p>
          <a:p>
            <a:endParaRPr lang="zh-CN" altLang="en-US"/>
          </a:p>
          <a:p>
            <a:r>
              <a:rPr lang="zh-CN" altLang="en-US"/>
              <a:t>一般货郎问题存在 2-近似算法。()</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5160"/>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2018</a:t>
            </a:r>
            <a:r>
              <a:rPr kumimoji="1" lang="zh-CN" altLang="en-US" sz="3600" dirty="0">
                <a:latin typeface="微软雅黑" panose="020B0503020204020204" pitchFamily="34" charset="-122"/>
                <a:ea typeface="微软雅黑" panose="020B0503020204020204" pitchFamily="34" charset="-122"/>
              </a:rPr>
              <a:t>期末</a:t>
            </a:r>
            <a:endParaRPr kumimoji="1" lang="zh-CN" altLang="en-US" sz="36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345565" y="1804670"/>
            <a:ext cx="6885305" cy="2083435"/>
          </a:xfrm>
          <a:prstGeom prst="rect">
            <a:avLst/>
          </a:prstGeom>
          <a:noFill/>
        </p:spPr>
        <p:txBody>
          <a:bodyPr wrap="square" rtlCol="0" anchor="t">
            <a:noAutofit/>
          </a:bodyPr>
          <a:p>
            <a:endParaRPr lang="zh-CN" altLang="en-US"/>
          </a:p>
        </p:txBody>
      </p:sp>
      <p:pic>
        <p:nvPicPr>
          <p:cNvPr id="3" name="图片 2"/>
          <p:cNvPicPr>
            <a:picLocks noChangeAspect="1"/>
          </p:cNvPicPr>
          <p:nvPr>
            <p:custDataLst>
              <p:tags r:id="rId2"/>
            </p:custDataLst>
          </p:nvPr>
        </p:nvPicPr>
        <p:blipFill>
          <a:blip r:embed="rId3"/>
          <a:stretch>
            <a:fillRect/>
          </a:stretch>
        </p:blipFill>
        <p:spPr>
          <a:xfrm>
            <a:off x="1260475" y="1480820"/>
            <a:ext cx="6877685" cy="33381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5160"/>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2018</a:t>
            </a:r>
            <a:r>
              <a:rPr kumimoji="1" lang="zh-CN" altLang="en-US" sz="3600" dirty="0">
                <a:latin typeface="微软雅黑" panose="020B0503020204020204" pitchFamily="34" charset="-122"/>
                <a:ea typeface="微软雅黑" panose="020B0503020204020204" pitchFamily="34" charset="-122"/>
              </a:rPr>
              <a:t>期末</a:t>
            </a:r>
            <a:endParaRPr kumimoji="1" lang="zh-CN" altLang="en-US" sz="36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345565" y="1804670"/>
            <a:ext cx="6885305" cy="2083435"/>
          </a:xfrm>
          <a:prstGeom prst="rect">
            <a:avLst/>
          </a:prstGeom>
          <a:noFill/>
        </p:spPr>
        <p:txBody>
          <a:bodyPr wrap="square" rtlCol="0" anchor="t">
            <a:noAutofit/>
          </a:bodyPr>
          <a:p>
            <a:endParaRPr lang="zh-CN" altLang="en-US"/>
          </a:p>
        </p:txBody>
      </p:sp>
      <p:pic>
        <p:nvPicPr>
          <p:cNvPr id="7" name="图片 6"/>
          <p:cNvPicPr>
            <a:picLocks noChangeAspect="1"/>
          </p:cNvPicPr>
          <p:nvPr>
            <p:custDataLst>
              <p:tags r:id="rId2"/>
            </p:custDataLst>
          </p:nvPr>
        </p:nvPicPr>
        <p:blipFill>
          <a:blip r:embed="rId3"/>
          <a:stretch>
            <a:fillRect/>
          </a:stretch>
        </p:blipFill>
        <p:spPr>
          <a:xfrm>
            <a:off x="1137920" y="1982470"/>
            <a:ext cx="6217285" cy="3873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5160"/>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2020</a:t>
            </a:r>
            <a:r>
              <a:rPr kumimoji="1" lang="zh-CN" altLang="en-US" sz="3600" dirty="0">
                <a:latin typeface="微软雅黑" panose="020B0503020204020204" pitchFamily="34" charset="-122"/>
                <a:ea typeface="微软雅黑" panose="020B0503020204020204" pitchFamily="34" charset="-122"/>
              </a:rPr>
              <a:t>期末</a:t>
            </a:r>
            <a:endParaRPr kumimoji="1" lang="zh-CN" altLang="en-US" sz="36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345565" y="1804670"/>
            <a:ext cx="6885305" cy="2083435"/>
          </a:xfrm>
          <a:prstGeom prst="rect">
            <a:avLst/>
          </a:prstGeom>
          <a:noFill/>
        </p:spPr>
        <p:txBody>
          <a:bodyPr wrap="square" rtlCol="0" anchor="t">
            <a:noAutofit/>
          </a:bodyPr>
          <a:p>
            <a:endParaRPr lang="zh-CN" altLang="en-US"/>
          </a:p>
        </p:txBody>
      </p:sp>
      <p:pic>
        <p:nvPicPr>
          <p:cNvPr id="3" name="图片 2"/>
          <p:cNvPicPr>
            <a:picLocks noChangeAspect="1"/>
          </p:cNvPicPr>
          <p:nvPr>
            <p:custDataLst>
              <p:tags r:id="rId2"/>
            </p:custDataLst>
          </p:nvPr>
        </p:nvPicPr>
        <p:blipFill>
          <a:blip r:embed="rId3"/>
          <a:stretch>
            <a:fillRect/>
          </a:stretch>
        </p:blipFill>
        <p:spPr>
          <a:xfrm>
            <a:off x="1426210" y="1562735"/>
            <a:ext cx="8507095" cy="21450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5160"/>
          </a:xfrm>
          <a:prstGeom prst="rect">
            <a:avLst/>
          </a:prstGeom>
          <a:noFill/>
        </p:spPr>
        <p:txBody>
          <a:bodyPr wrap="square" rtlCol="0">
            <a:spAutoFit/>
          </a:bodyPr>
          <a:lstStyle/>
          <a:p>
            <a:r>
              <a:rPr kumimoji="1" lang="en-US" altLang="zh-CN" sz="3600" dirty="0">
                <a:latin typeface="微软雅黑" panose="020B0503020204020204" pitchFamily="34" charset="-122"/>
                <a:ea typeface="微软雅黑" panose="020B0503020204020204" pitchFamily="34" charset="-122"/>
              </a:rPr>
              <a:t>2020</a:t>
            </a:r>
            <a:r>
              <a:rPr kumimoji="1" lang="zh-CN" altLang="en-US" sz="3600" dirty="0">
                <a:latin typeface="微软雅黑" panose="020B0503020204020204" pitchFamily="34" charset="-122"/>
                <a:ea typeface="微软雅黑" panose="020B0503020204020204" pitchFamily="34" charset="-122"/>
              </a:rPr>
              <a:t>期末</a:t>
            </a:r>
            <a:endParaRPr kumimoji="1" lang="zh-CN" altLang="en-US" sz="36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345565" y="1804670"/>
            <a:ext cx="6885305" cy="2083435"/>
          </a:xfrm>
          <a:prstGeom prst="rect">
            <a:avLst/>
          </a:prstGeom>
          <a:noFill/>
        </p:spPr>
        <p:txBody>
          <a:bodyPr wrap="square" rtlCol="0" anchor="t">
            <a:noAutofit/>
          </a:bodyPr>
          <a:p>
            <a:r>
              <a:rPr lang="zh-CN" altLang="en-US"/>
              <a:t>不是</a:t>
            </a:r>
            <a:endParaRPr lang="zh-CN" altLang="en-US"/>
          </a:p>
          <a:p>
            <a:r>
              <a:rPr lang="zh-CN" altLang="en-US"/>
              <a:t>任意大的近似比</a:t>
            </a:r>
            <a:r>
              <a:rPr lang="en-US" altLang="zh-CN"/>
              <a:t>k</a:t>
            </a:r>
            <a:endParaRPr lang="en-US" altLang="zh-CN"/>
          </a:p>
          <a:p>
            <a:r>
              <a:rPr lang="zh-CN" altLang="en-US"/>
              <a:t>构造个</a:t>
            </a:r>
            <a:r>
              <a:rPr lang="en-US" altLang="zh-CN"/>
              <a:t>2k</a:t>
            </a:r>
            <a:r>
              <a:rPr lang="zh-CN" altLang="en-US"/>
              <a:t>大的团和</a:t>
            </a:r>
            <a:r>
              <a:rPr lang="en-US" altLang="zh-CN"/>
              <a:t>2k+2</a:t>
            </a:r>
            <a:r>
              <a:rPr lang="zh-CN" altLang="en-US"/>
              <a:t>大的菊花即可</a:t>
            </a:r>
            <a:endParaRPr lang="zh-CN" altLang="en-US"/>
          </a:p>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43" name="矩形 42"/>
          <p:cNvSpPr/>
          <p:nvPr/>
        </p:nvSpPr>
        <p:spPr>
          <a:xfrm>
            <a:off x="982638" y="1239655"/>
            <a:ext cx="11235392" cy="3436705"/>
          </a:xfrm>
          <a:prstGeom prst="rect">
            <a:avLst/>
          </a:prstGeom>
          <a:blipFill rotWithShape="1">
            <a:blip r:embed="rId1"/>
            <a:stretch>
              <a:fillRect t="-3757" b="-18243"/>
            </a:stretch>
          </a:blip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pic>
        <p:nvPicPr>
          <p:cNvPr id="61" name="图片 60"/>
          <p:cNvPicPr>
            <a:picLocks noChangeAspect="1"/>
          </p:cNvPicPr>
          <p:nvPr/>
        </p:nvPicPr>
        <p:blipFill>
          <a:blip r:embed="rId2"/>
          <a:stretch>
            <a:fillRect/>
          </a:stretch>
        </p:blipFill>
        <p:spPr>
          <a:xfrm>
            <a:off x="637976" y="422723"/>
            <a:ext cx="1675797" cy="467802"/>
          </a:xfrm>
          <a:prstGeom prst="rect">
            <a:avLst/>
          </a:prstGeom>
        </p:spPr>
      </p:pic>
      <p:grpSp>
        <p:nvGrpSpPr>
          <p:cNvPr id="62" name="组合 61"/>
          <p:cNvGrpSpPr/>
          <p:nvPr/>
        </p:nvGrpSpPr>
        <p:grpSpPr>
          <a:xfrm>
            <a:off x="1033481" y="4676361"/>
            <a:ext cx="3038269" cy="1882835"/>
            <a:chOff x="1209755" y="4179558"/>
            <a:chExt cx="3038269" cy="1882835"/>
          </a:xfrm>
        </p:grpSpPr>
        <p:sp>
          <p:nvSpPr>
            <p:cNvPr id="63" name="文本框 62"/>
            <p:cNvSpPr txBox="1"/>
            <p:nvPr/>
          </p:nvSpPr>
          <p:spPr>
            <a:xfrm>
              <a:off x="1525143" y="4179558"/>
              <a:ext cx="1811020" cy="1445260"/>
            </a:xfrm>
            <a:prstGeom prst="rect">
              <a:avLst/>
            </a:prstGeom>
            <a:noFill/>
          </p:spPr>
          <p:txBody>
            <a:bodyPr wrap="none">
              <a:spAutoFit/>
            </a:bodyPr>
            <a:lstStyle/>
            <a:p>
              <a:r>
                <a:rPr lang="en-US" altLang="en-US" sz="8800" b="1" dirty="0">
                  <a:latin typeface="FZCuHeiSongS-B-GB"/>
                  <a:ea typeface="FZCuHeiSongS-B-GB"/>
                </a:rPr>
                <a:t>03</a:t>
              </a:r>
              <a:endParaRPr lang="zh-CN" altLang="zh-CN" sz="8800" b="1" dirty="0">
                <a:latin typeface="FZCuHeiSongS-B-GB"/>
                <a:ea typeface="FZCuHeiSongS-B-GB"/>
              </a:endParaRPr>
            </a:p>
          </p:txBody>
        </p:sp>
        <p:sp>
          <p:nvSpPr>
            <p:cNvPr id="64" name="文本框 63"/>
            <p:cNvSpPr txBox="1"/>
            <p:nvPr/>
          </p:nvSpPr>
          <p:spPr>
            <a:xfrm>
              <a:off x="1525144" y="5355638"/>
              <a:ext cx="2722880" cy="706755"/>
            </a:xfrm>
            <a:prstGeom prst="rect">
              <a:avLst/>
            </a:prstGeom>
            <a:noFill/>
          </p:spPr>
          <p:txBody>
            <a:bodyPr wrap="none">
              <a:spAutoFit/>
            </a:bodyPr>
            <a:lstStyle/>
            <a:p>
              <a:r>
                <a:rPr lang="zh-CN" altLang="en-US" sz="4000" dirty="0">
                  <a:latin typeface="FZShengShiKaiShuS-EB-GB"/>
                  <a:ea typeface="宋体" panose="02010600030101010101" pitchFamily="2" charset="-122"/>
                </a:rPr>
                <a:t>例题和扩展</a:t>
              </a:r>
              <a:endParaRPr lang="zh-CN" altLang="en-US" sz="4000" dirty="0">
                <a:latin typeface="FZShengShiKaiShuS-EB-GB"/>
                <a:ea typeface="宋体" panose="02010600030101010101" pitchFamily="2" charset="-122"/>
              </a:endParaRP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altLang="zh-CN" sz="2400">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altLang="zh-CN" sz="3200">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altLang="zh-CN" sz="3200">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altLang="zh-CN" sz="3200">
                <a:solidFill>
                  <a:schemeClr val="lt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证明近似比最优</a:t>
            </a:r>
            <a:endParaRPr kumimoji="1" lang="en-US" altLang="zh-CN" sz="3600" dirty="0">
              <a:latin typeface="微软雅黑" panose="020B0503020204020204" pitchFamily="34" charset="-122"/>
              <a:ea typeface="微软雅黑" panose="020B0503020204020204" pitchFamily="34" charset="-122"/>
            </a:endParaRPr>
          </a:p>
        </p:txBody>
      </p:sp>
      <p:pic>
        <p:nvPicPr>
          <p:cNvPr id="3" name="图片 2" descr="sf5"/>
          <p:cNvPicPr>
            <a:picLocks noChangeAspect="1"/>
          </p:cNvPicPr>
          <p:nvPr/>
        </p:nvPicPr>
        <p:blipFill>
          <a:blip r:embed="rId2"/>
          <a:stretch>
            <a:fillRect/>
          </a:stretch>
        </p:blipFill>
        <p:spPr>
          <a:xfrm>
            <a:off x="1057910" y="1616710"/>
            <a:ext cx="9848850" cy="729615"/>
          </a:xfrm>
          <a:prstGeom prst="rect">
            <a:avLst/>
          </a:prstGeom>
        </p:spPr>
      </p:pic>
      <p:sp>
        <p:nvSpPr>
          <p:cNvPr id="7" name="文本框 6"/>
          <p:cNvSpPr txBox="1"/>
          <p:nvPr/>
        </p:nvSpPr>
        <p:spPr>
          <a:xfrm>
            <a:off x="1140142" y="2940918"/>
            <a:ext cx="9911715" cy="369332"/>
          </a:xfrm>
          <a:prstGeom prst="rect">
            <a:avLst/>
          </a:prstGeom>
          <a:noFill/>
        </p:spPr>
        <p:txBody>
          <a:bodyPr wrap="square" rtlCol="0">
            <a:spAutoFit/>
          </a:bodyPr>
          <a:lstStyle/>
          <a:p>
            <a:r>
              <a:rPr lang="en-US" altLang="zh-CN" dirty="0"/>
              <a:t>Hint</a:t>
            </a:r>
            <a:r>
              <a:rPr lang="zh-CN" altLang="en-US" dirty="0"/>
              <a:t>：回忆一下：</a:t>
            </a:r>
            <a:endParaRPr lang="zh-CN" altLang="en-US" dirty="0"/>
          </a:p>
        </p:txBody>
      </p:sp>
      <p:pic>
        <p:nvPicPr>
          <p:cNvPr id="8" name="图片 7" descr="sf6"/>
          <p:cNvPicPr>
            <a:picLocks noChangeAspect="1"/>
          </p:cNvPicPr>
          <p:nvPr/>
        </p:nvPicPr>
        <p:blipFill>
          <a:blip r:embed="rId3"/>
          <a:stretch>
            <a:fillRect/>
          </a:stretch>
        </p:blipFill>
        <p:spPr>
          <a:xfrm>
            <a:off x="3237230" y="2451735"/>
            <a:ext cx="6153150" cy="33572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20967" y="508869"/>
            <a:ext cx="2954655" cy="646331"/>
          </a:xfrm>
          <a:prstGeom prst="rect">
            <a:avLst/>
          </a:prstGeom>
          <a:noFill/>
        </p:spPr>
        <p:txBody>
          <a:bodyPr wrap="none">
            <a:spAutoFit/>
          </a:bodyPr>
          <a:lstStyle/>
          <a:p>
            <a:pPr algn="l"/>
            <a:r>
              <a:rPr lang="zh-CN" altLang="en-US" sz="3600" dirty="0">
                <a:latin typeface="+mj-ea"/>
                <a:ea typeface="+mj-ea"/>
              </a:rPr>
              <a:t>可近似性分类</a:t>
            </a:r>
            <a:endParaRPr lang="zh-CN" altLang="en-US" sz="2400" dirty="0">
              <a:latin typeface="+mj-ea"/>
              <a:ea typeface="+mj-ea"/>
            </a:endParaRPr>
          </a:p>
        </p:txBody>
      </p:sp>
      <p:pic>
        <p:nvPicPr>
          <p:cNvPr id="35" name="图片 34"/>
          <p:cNvPicPr>
            <a:picLocks noChangeAspect="1"/>
          </p:cNvPicPr>
          <p:nvPr/>
        </p:nvPicPr>
        <p:blipFill>
          <a:blip r:embed="rId1"/>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2" name="文本框 1"/>
          <p:cNvSpPr txBox="1"/>
          <p:nvPr/>
        </p:nvSpPr>
        <p:spPr>
          <a:xfrm>
            <a:off x="920967" y="1862086"/>
            <a:ext cx="10438765" cy="3415030"/>
          </a:xfrm>
          <a:prstGeom prst="rect">
            <a:avLst/>
          </a:prstGeom>
          <a:noFill/>
        </p:spPr>
        <p:txBody>
          <a:bodyPr wrap="square" rtlCol="0" anchor="t">
            <a:spAutoFit/>
          </a:bodyPr>
          <a:lstStyle/>
          <a:p>
            <a:r>
              <a:rPr lang="zh-CN" altLang="en-US" sz="2400" dirty="0"/>
              <a:t>假设P</a:t>
            </a:r>
            <a:r>
              <a:rPr lang="en-US" altLang="zh-CN" sz="2400" dirty="0"/>
              <a:t>!=</a:t>
            </a:r>
            <a:r>
              <a:rPr lang="zh-CN" altLang="en-US" sz="2400" dirty="0"/>
              <a:t>NP，NP难的组合优化问题按可近似性可分成</a:t>
            </a:r>
            <a:r>
              <a:rPr lang="en-US" altLang="zh-CN" sz="2400" dirty="0"/>
              <a:t>3</a:t>
            </a:r>
            <a:r>
              <a:rPr lang="zh-CN" altLang="en-US" sz="2400" dirty="0"/>
              <a:t>类:</a:t>
            </a:r>
            <a:endParaRPr lang="zh-CN" altLang="en-US" sz="2400" dirty="0"/>
          </a:p>
          <a:p>
            <a:endParaRPr lang="zh-CN" altLang="en-US" sz="2400" dirty="0"/>
          </a:p>
          <a:p>
            <a:r>
              <a:rPr lang="zh-CN" altLang="en-US" sz="2400" dirty="0"/>
              <a:t>(1) 完全可近似的: 对任意小的 </a:t>
            </a:r>
            <a:r>
              <a:rPr lang="zh-CN" altLang="en-US" sz="2400" dirty="0">
                <a:latin typeface="Arial" panose="020B0604020202020204" pitchFamily="34" charset="0"/>
                <a:cs typeface="Arial" panose="020B0604020202020204" pitchFamily="34" charset="0"/>
              </a:rPr>
              <a:t>ε</a:t>
            </a:r>
            <a:r>
              <a:rPr lang="zh-CN" altLang="en-US" sz="2400" dirty="0"/>
              <a:t>&gt;0, 存在(1+</a:t>
            </a:r>
            <a:r>
              <a:rPr lang="zh-CN" altLang="en-US" sz="2400" dirty="0">
                <a:latin typeface="Arial" panose="020B0604020202020204" pitchFamily="34" charset="0"/>
                <a:cs typeface="Arial" panose="020B0604020202020204" pitchFamily="34" charset="0"/>
                <a:sym typeface="+mn-ea"/>
              </a:rPr>
              <a:t>ε</a:t>
            </a:r>
            <a:r>
              <a:rPr lang="zh-CN" altLang="en-US" sz="2400" dirty="0"/>
              <a:t>)-近似算法背包问题</a:t>
            </a:r>
            <a:endParaRPr lang="zh-CN" altLang="en-US" sz="2400" dirty="0"/>
          </a:p>
          <a:p>
            <a:endParaRPr lang="zh-CN" altLang="en-US" sz="2400" dirty="0"/>
          </a:p>
          <a:p>
            <a:r>
              <a:rPr lang="zh-CN" altLang="en-US" sz="2400" dirty="0"/>
              <a:t>(2) 可近似的: 存在具有常数比的近似算法</a:t>
            </a:r>
            <a:endParaRPr lang="zh-CN" altLang="en-US" sz="2400" dirty="0"/>
          </a:p>
          <a:p>
            <a:r>
              <a:rPr lang="en-US" altLang="zh-CN" sz="2400" dirty="0"/>
              <a:t>	</a:t>
            </a:r>
            <a:r>
              <a:rPr lang="zh-CN" altLang="en-US" sz="2400" dirty="0"/>
              <a:t>最小顶点覆盖问题、多机调度问题</a:t>
            </a:r>
            <a:endParaRPr lang="zh-CN" altLang="en-US" sz="2400" dirty="0"/>
          </a:p>
          <a:p>
            <a:endParaRPr lang="zh-CN" altLang="en-US" sz="2400" dirty="0"/>
          </a:p>
          <a:p>
            <a:r>
              <a:rPr lang="zh-CN" altLang="en-US" sz="2400" dirty="0"/>
              <a:t>(3) 不可近似的: 不存在具有常数比的近似算法</a:t>
            </a:r>
            <a:endParaRPr lang="zh-CN" altLang="en-US" sz="2400" dirty="0"/>
          </a:p>
          <a:p>
            <a:r>
              <a:rPr lang="en-US" altLang="zh-CN" sz="2400" dirty="0"/>
              <a:t>	</a:t>
            </a:r>
            <a:r>
              <a:rPr lang="zh-CN" altLang="en-US" sz="2400" dirty="0"/>
              <a:t>货郎问题</a:t>
            </a:r>
            <a:endParaRPr lang="zh-CN"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证明</a:t>
            </a:r>
            <a:endParaRPr kumimoji="1" lang="en-US" altLang="zh-CN" sz="3600" dirty="0">
              <a:latin typeface="微软雅黑" panose="020B0503020204020204" pitchFamily="34" charset="-122"/>
              <a:ea typeface="微软雅黑" panose="020B0503020204020204" pitchFamily="34" charset="-122"/>
            </a:endParaRPr>
          </a:p>
        </p:txBody>
      </p:sp>
      <p:pic>
        <p:nvPicPr>
          <p:cNvPr id="3" name="图片 2" descr="sf7"/>
          <p:cNvPicPr>
            <a:picLocks noChangeAspect="1"/>
          </p:cNvPicPr>
          <p:nvPr/>
        </p:nvPicPr>
        <p:blipFill>
          <a:blip r:embed="rId2"/>
          <a:stretch>
            <a:fillRect/>
          </a:stretch>
        </p:blipFill>
        <p:spPr>
          <a:xfrm>
            <a:off x="2559699" y="191232"/>
            <a:ext cx="7310755" cy="1904365"/>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2504384" y="2139301"/>
                <a:ext cx="9877425" cy="923330"/>
              </a:xfrm>
              <a:prstGeom prst="rect">
                <a:avLst/>
              </a:prstGeom>
              <a:noFill/>
            </p:spPr>
            <p:txBody>
              <a:bodyPr wrap="square" rtlCol="0">
                <a:spAutoFit/>
              </a:bodyPr>
              <a:lstStyle/>
              <a:p>
                <a:r>
                  <a:rPr lang="zh-CN" altLang="en-US" dirty="0"/>
                  <a:t>于是，对于双机调度问题的实例</a:t>
                </a:r>
                <a:r>
                  <a:rPr lang="en-US" altLang="zh-CN" dirty="0"/>
                  <a:t> </a:t>
                </a:r>
                <a14:m>
                  <m:oMath xmlns:m="http://schemas.openxmlformats.org/officeDocument/2006/math">
                    <m:r>
                      <a:rPr lang="en-US" altLang="zh-CN" i="1">
                        <a:latin typeface="Cambria Math" panose="02040503050406030204" charset="0"/>
                        <a:cs typeface="Cambria Math" panose="02040503050406030204" charset="0"/>
                      </a:rPr>
                      <m:t>𝐼</m:t>
                    </m:r>
                  </m:oMath>
                </a14:m>
                <a:r>
                  <a:rPr lang="zh-CN" altLang="en-US" dirty="0">
                    <a:latin typeface="Cambria Math" panose="02040503050406030204" charset="0"/>
                    <a:cs typeface="Cambria Math" panose="02040503050406030204" charset="0"/>
                  </a:rPr>
                  <a:t>，可构造对应的装箱问题的实例</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oMath>
                </a14:m>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a:t>
                </a:r>
                <a:endParaRPr lang="zh-CN" altLang="en-US" dirty="0">
                  <a:latin typeface="Cambria Math" panose="02040503050406030204" charset="0"/>
                  <a:cs typeface="Cambria Math" panose="02040503050406030204" charset="0"/>
                </a:endParaRPr>
              </a:p>
              <a:p>
                <a:r>
                  <a:rPr lang="zh-CN" altLang="en-US" dirty="0">
                    <a:latin typeface="Cambria Math" panose="02040503050406030204" charset="0"/>
                    <a:cs typeface="Cambria Math" panose="02040503050406030204" charset="0"/>
                  </a:rPr>
                  <a:t> </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𝑛</m:t>
                    </m:r>
                  </m:oMath>
                </a14:m>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件物品重量为</a:t>
                </a:r>
                <a:r>
                  <a:rPr lang="en-US" altLang="zh-CN" dirty="0">
                    <a:latin typeface="Cambria Math" panose="02040503050406030204" charset="0"/>
                    <a:cs typeface="Cambria Math" panose="02040503050406030204" charset="0"/>
                  </a:rPr>
                  <a:t>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𝑡</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𝑡</m:t>
                        </m:r>
                      </m:e>
                      <m:sub>
                        <m:r>
                          <a:rPr lang="en-US" altLang="zh-CN" i="1">
                            <a:latin typeface="Cambria Math" panose="02040503050406030204" charset="0"/>
                            <a:cs typeface="Cambria Math" panose="02040503050406030204" charset="0"/>
                          </a:rPr>
                          <m:t>𝑛</m:t>
                        </m:r>
                      </m:sub>
                    </m:sSub>
                  </m:oMath>
                </a14:m>
                <a:r>
                  <a:rPr lang="zh-CN" altLang="en-US" dirty="0">
                    <a:latin typeface="Cambria Math" panose="02040503050406030204" charset="0"/>
                    <a:cs typeface="Cambria Math" panose="02040503050406030204" charset="0"/>
                  </a:rPr>
                  <a:t>，箱子最大装载量</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𝐷</m:t>
                    </m:r>
                  </m:oMath>
                </a14:m>
                <a:r>
                  <a:rPr lang="zh-CN" altLang="en-US" dirty="0">
                    <a:latin typeface="Cambria Math" panose="02040503050406030204" charset="0"/>
                    <a:cs typeface="Cambria Math" panose="02040503050406030204" charset="0"/>
                  </a:rPr>
                  <a:t>。</a:t>
                </a:r>
                <a:endParaRPr lang="en-US" altLang="zh-CN" dirty="0">
                  <a:latin typeface="Cambria Math" panose="02040503050406030204" charset="0"/>
                  <a:cs typeface="Cambria Math" panose="02040503050406030204" charset="0"/>
                </a:endParaRPr>
              </a:p>
              <a:p>
                <a:endParaRPr lang="zh-CN" altLang="en-US" dirty="0">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2504384" y="2139301"/>
                <a:ext cx="9877425" cy="923330"/>
              </a:xfrm>
              <a:prstGeom prst="rect">
                <a:avLst/>
              </a:prstGeom>
              <a:blipFill rotWithShape="1">
                <a:blip r:embed="rId3"/>
                <a:stretch>
                  <a:fillRect l="-6" t="-67" r="6"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157040" y="2948473"/>
                <a:ext cx="9180195" cy="3639820"/>
              </a:xfrm>
              <a:prstGeom prst="rect">
                <a:avLst/>
              </a:prstGeom>
              <a:noFill/>
            </p:spPr>
            <p:txBody>
              <a:bodyPr wrap="square" rtlCol="0">
                <a:spAutoFit/>
              </a:bodyPr>
              <a:lstStyle/>
              <a:p>
                <a:r>
                  <a:rPr lang="zh-CN" altLang="en-US" dirty="0">
                    <a:latin typeface="Cambria Math" panose="02040503050406030204" charset="0"/>
                    <a:cs typeface="Cambria Math" panose="02040503050406030204" charset="0"/>
                  </a:rPr>
                  <a:t>不妨假设有一个优秀的装箱问题的近似算法</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𝐴</m:t>
                    </m:r>
                  </m:oMath>
                </a14:m>
                <a:r>
                  <a:rPr lang="zh-CN" altLang="en-US" dirty="0">
                    <a:latin typeface="Cambria Math" panose="02040503050406030204" charset="0"/>
                    <a:cs typeface="Cambria Math" panose="02040503050406030204" charset="0"/>
                  </a:rPr>
                  <a:t>，近似比</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𝑟</m:t>
                    </m:r>
                    <m:r>
                      <a:rPr lang="en-US" altLang="zh-CN" i="1">
                        <a:latin typeface="Cambria Math" panose="02040503050406030204" charset="0"/>
                        <a:cs typeface="Cambria Math" panose="02040503050406030204" charset="0"/>
                      </a:rPr>
                      <m:t>&lt;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3</m:t>
                        </m:r>
                      </m:num>
                      <m:den>
                        <m:r>
                          <a:rPr lang="en-US" altLang="zh-CN" i="1">
                            <a:latin typeface="Cambria Math" panose="02040503050406030204" charset="0"/>
                            <a:cs typeface="Cambria Math" panose="02040503050406030204" charset="0"/>
                          </a:rPr>
                          <m:t>2</m:t>
                        </m:r>
                      </m:den>
                    </m:f>
                  </m:oMath>
                </a14:m>
                <a:r>
                  <a:rPr lang="zh-CN" altLang="en-US" dirty="0">
                    <a:latin typeface="Cambria Math" panose="02040503050406030204" charset="0"/>
                    <a:cs typeface="Cambria Math" panose="02040503050406030204" charset="0"/>
                  </a:rPr>
                  <a:t>，</a:t>
                </a:r>
                <a:endParaRPr lang="zh-CN" altLang="en-US" dirty="0">
                  <a:latin typeface="Cambria Math" panose="02040503050406030204" charset="0"/>
                  <a:cs typeface="Cambria Math" panose="02040503050406030204" charset="0"/>
                </a:endParaRPr>
              </a:p>
              <a:p>
                <a:endParaRPr lang="zh-CN" altLang="en-US" dirty="0">
                  <a:latin typeface="Cambria Math" panose="02040503050406030204" charset="0"/>
                  <a:cs typeface="Cambria Math" panose="02040503050406030204" charset="0"/>
                </a:endParaRPr>
              </a:p>
              <a:p>
                <a:r>
                  <a:rPr lang="zh-CN" altLang="en-US" dirty="0">
                    <a:latin typeface="Cambria Math" panose="02040503050406030204" charset="0"/>
                    <a:cs typeface="Cambria Math" panose="02040503050406030204" charset="0"/>
                  </a:rPr>
                  <a:t>若实例</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𝐼</m:t>
                    </m:r>
                  </m:oMath>
                </a14:m>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的回答为</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𝑌𝑒𝑠</m:t>
                    </m:r>
                  </m:oMath>
                </a14:m>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，则必有</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𝑂𝑃𝑇</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oMath>
                </a14:m>
                <a:r>
                  <a:rPr lang="zh-CN" altLang="en-US" dirty="0">
                    <a:latin typeface="Cambria Math" panose="02040503050406030204" charset="0"/>
                    <a:cs typeface="Cambria Math" panose="02040503050406030204" charset="0"/>
                  </a:rPr>
                  <a:t>，于是</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’)&lt;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3</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𝑂𝑃𝑇</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m:t>
                    </m:r>
                  </m:oMath>
                </a14:m>
                <a:r>
                  <a:rPr lang="zh-CN" altLang="en-US" dirty="0">
                    <a:latin typeface="Cambria Math" panose="02040503050406030204" charset="0"/>
                    <a:cs typeface="Cambria Math" panose="02040503050406030204" charset="0"/>
                  </a:rPr>
                  <a:t>，所以</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oMath>
                </a14:m>
                <a:r>
                  <a:rPr lang="zh-CN" altLang="en-US" dirty="0">
                    <a:latin typeface="Cambria Math" panose="02040503050406030204" charset="0"/>
                    <a:cs typeface="Cambria Math" panose="02040503050406030204" charset="0"/>
                  </a:rPr>
                  <a:t>；</a:t>
                </a:r>
                <a:endParaRPr lang="zh-CN" altLang="en-US" dirty="0">
                  <a:latin typeface="Cambria Math" panose="02040503050406030204" charset="0"/>
                  <a:cs typeface="Cambria Math" panose="02040503050406030204" charset="0"/>
                </a:endParaRPr>
              </a:p>
              <a:p>
                <a:r>
                  <a:rPr lang="zh-CN" altLang="en-US" dirty="0">
                    <a:latin typeface="Cambria Math" panose="02040503050406030204" charset="0"/>
                    <a:cs typeface="Cambria Math" panose="02040503050406030204" charset="0"/>
                  </a:rPr>
                  <a:t>若实例</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𝐼</m:t>
                    </m:r>
                  </m:oMath>
                </a14:m>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的回答为</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𝑁𝑜</m:t>
                    </m:r>
                  </m:oMath>
                </a14:m>
                <a:r>
                  <a:rPr lang="zh-CN" altLang="en-US" dirty="0">
                    <a:latin typeface="Cambria Math" panose="02040503050406030204" charset="0"/>
                    <a:cs typeface="Cambria Math" panose="02040503050406030204" charset="0"/>
                  </a:rPr>
                  <a:t>，则必有</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𝑂𝑃𝑇</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2</m:t>
                    </m:r>
                  </m:oMath>
                </a14:m>
                <a:r>
                  <a:rPr lang="zh-CN" altLang="en-US" dirty="0">
                    <a:latin typeface="Cambria Math" panose="02040503050406030204" charset="0"/>
                    <a:cs typeface="Cambria Math" panose="02040503050406030204" charset="0"/>
                  </a:rPr>
                  <a:t>，于是</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𝑂𝑃𝑇</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2</m:t>
                    </m:r>
                  </m:oMath>
                </a14:m>
                <a:r>
                  <a:rPr lang="zh-CN" altLang="en-US" dirty="0">
                    <a:latin typeface="Cambria Math" panose="02040503050406030204" charset="0"/>
                    <a:cs typeface="Cambria Math" panose="02040503050406030204" charset="0"/>
                  </a:rPr>
                  <a:t>，所以</a:t>
                </a:r>
                <a:r>
                  <a:rPr lang="en-US" altLang="zh-CN" dirty="0">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2</m:t>
                    </m:r>
                  </m:oMath>
                </a14:m>
                <a:r>
                  <a:rPr lang="zh-CN" altLang="en-US" dirty="0">
                    <a:latin typeface="Cambria Math" panose="02040503050406030204" charset="0"/>
                    <a:cs typeface="Cambria Math" panose="02040503050406030204" charset="0"/>
                  </a:rPr>
                  <a:t>。</a:t>
                </a:r>
                <a:endParaRPr lang="zh-CN" altLang="en-US" dirty="0">
                  <a:latin typeface="Cambria Math" panose="02040503050406030204" charset="0"/>
                  <a:cs typeface="Cambria Math" panose="02040503050406030204" charset="0"/>
                </a:endParaRPr>
              </a:p>
              <a:p>
                <a:endParaRPr lang="zh-CN" altLang="en-US" dirty="0">
                  <a:latin typeface="Cambria Math" panose="02040503050406030204" charset="0"/>
                  <a:cs typeface="Cambria Math" panose="02040503050406030204" charset="0"/>
                </a:endParaRPr>
              </a:p>
              <a:p>
                <a:r>
                  <a:rPr lang="zh-CN" altLang="en-US" dirty="0">
                    <a:latin typeface="Cambria Math" panose="02040503050406030204" charset="0"/>
                    <a:cs typeface="Cambria Math" panose="02040503050406030204" charset="0"/>
                  </a:rPr>
                  <a:t>所以有：</a:t>
                </a:r>
                <a:endParaRPr lang="zh-CN" altLang="en-US" dirty="0">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 </m:t>
                      </m:r>
                      <m:r>
                        <a:rPr lang="zh-CN" altLang="en-US" i="1">
                          <a:latin typeface="Cambria Math" panose="02040503050406030204" charset="0"/>
                          <a:ea typeface="MS Mincho" charset="0"/>
                          <a:cs typeface="Cambria Math" panose="02040503050406030204" charset="0"/>
                        </a:rPr>
                        <m:t>回答为</m:t>
                      </m:r>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𝑌𝑒𝑠</m:t>
                      </m:r>
                      <m:r>
                        <a:rPr lang="en-US" altLang="zh-CN" i="1">
                          <a:latin typeface="Cambria Math" panose="02040503050406030204" charset="0"/>
                          <a:ea typeface="MS Mincho" charset="0"/>
                          <a:cs typeface="Cambria Math" panose="02040503050406030204" charset="0"/>
                        </a:rPr>
                        <m:t>” </m:t>
                      </m:r>
                      <m:box>
                        <m:boxPr>
                          <m:noBreak m:val="on"/>
                          <m:ctrlPr>
                            <a:rPr lang="en-US" altLang="zh-CN" i="1">
                              <a:latin typeface="Cambria Math" panose="02040503050406030204" charset="0"/>
                              <a:ea typeface="MS Mincho" charset="0"/>
                              <a:cs typeface="Cambria Math" panose="02040503050406030204" charset="0"/>
                            </a:rPr>
                          </m:ctrlPr>
                        </m:boxPr>
                        <m:e>
                          <m:r>
                            <a:rPr lang="en-US" altLang="zh-CN" i="1">
                              <a:latin typeface="Cambria Math" panose="02040503050406030204" charset="0"/>
                              <a:ea typeface="MS Mincho" charset="0"/>
                              <a:cs typeface="Cambria Math" panose="02040503050406030204" charset="0"/>
                            </a:rPr>
                            <m:t>↔</m:t>
                          </m:r>
                        </m:e>
                      </m:box>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𝐴</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𝐼</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2</m:t>
                      </m:r>
                    </m:oMath>
                  </m:oMathPara>
                </a14:m>
                <a:endParaRPr lang="en-US" altLang="zh-CN" i="1" dirty="0">
                  <a:latin typeface="Cambria Math" panose="02040503050406030204" charset="0"/>
                  <a:ea typeface="MS Mincho" charset="0"/>
                  <a:cs typeface="Cambria Math" panose="02040503050406030204" charset="0"/>
                </a:endParaRPr>
              </a:p>
              <a:p>
                <a:endParaRPr lang="en-US" altLang="zh-CN" i="1" dirty="0">
                  <a:latin typeface="Cambria Math" panose="02040503050406030204" charset="0"/>
                  <a:ea typeface="MS Mincho" charset="0"/>
                  <a:cs typeface="Cambria Math" panose="02040503050406030204" charset="0"/>
                </a:endParaRPr>
              </a:p>
              <a:p>
                <a:r>
                  <a:rPr lang="zh-CN" altLang="en-US" dirty="0">
                    <a:sym typeface="+mn-ea"/>
                  </a:rPr>
                  <a:t>于是可得到双机调度问题的多项式时间判定算法</a:t>
                </a:r>
                <a:r>
                  <a:rPr lang="en-US" altLang="zh-CN" dirty="0">
                    <a:sym typeface="+mn-ea"/>
                  </a:rPr>
                  <a:t> </a:t>
                </a:r>
                <a14:m>
                  <m:oMath xmlns:m="http://schemas.openxmlformats.org/officeDocument/2006/math">
                    <m:r>
                      <a:rPr lang="en-US" altLang="zh-CN" i="1">
                        <a:latin typeface="Cambria Math" panose="02040503050406030204" charset="0"/>
                        <a:cs typeface="Cambria Math" panose="02040503050406030204" charset="0"/>
                      </a:rPr>
                      <m:t>𝐵</m:t>
                    </m:r>
                  </m:oMath>
                </a14:m>
                <a:r>
                  <a:rPr lang="zh-CN" altLang="en-US" dirty="0">
                    <a:sym typeface="+mn-ea"/>
                  </a:rPr>
                  <a:t>：对于任意实例</a:t>
                </a:r>
                <a:r>
                  <a:rPr lang="en-US" altLang="zh-CN" dirty="0">
                    <a:sym typeface="+mn-ea"/>
                  </a:rPr>
                  <a:t> </a:t>
                </a:r>
                <a14:m>
                  <m:oMath xmlns:m="http://schemas.openxmlformats.org/officeDocument/2006/math">
                    <m:r>
                      <a:rPr lang="en-US" altLang="zh-CN" i="1">
                        <a:latin typeface="Cambria Math" panose="02040503050406030204" charset="0"/>
                        <a:cs typeface="Cambria Math" panose="02040503050406030204" charset="0"/>
                      </a:rPr>
                      <m:t>𝐼</m:t>
                    </m:r>
                  </m:oMath>
                </a14:m>
                <a:r>
                  <a:rPr lang="zh-CN" altLang="en-US" dirty="0">
                    <a:sym typeface="+mn-ea"/>
                  </a:rPr>
                  <a:t>，构造对应的实例</a:t>
                </a:r>
                <a:r>
                  <a:rPr lang="en-US" altLang="zh-CN" dirty="0">
                    <a:sym typeface="+mn-ea"/>
                  </a:rPr>
                  <a:t> </a:t>
                </a:r>
                <a14:m>
                  <m:oMath xmlns:m="http://schemas.openxmlformats.org/officeDocument/2006/math">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oMath>
                </a14:m>
                <a:r>
                  <a:rPr lang="zh-CN" altLang="en-US" dirty="0">
                    <a:sym typeface="+mn-ea"/>
                  </a:rPr>
                  <a:t>，然后应用算法</a:t>
                </a:r>
                <a:r>
                  <a:rPr lang="en-US" altLang="zh-CN" dirty="0">
                    <a:sym typeface="+mn-ea"/>
                  </a:rPr>
                  <a:t> </a:t>
                </a:r>
                <a14:m>
                  <m:oMath xmlns:m="http://schemas.openxmlformats.org/officeDocument/2006/math">
                    <m:r>
                      <a:rPr lang="en-US" altLang="zh-CN" i="1">
                        <a:latin typeface="Cambria Math" panose="02040503050406030204" charset="0"/>
                        <a:cs typeface="Cambria Math" panose="02040503050406030204" charset="0"/>
                      </a:rPr>
                      <m:t>𝐴</m:t>
                    </m:r>
                  </m:oMath>
                </a14:m>
                <a:r>
                  <a:rPr lang="zh-CN" altLang="en-US" dirty="0">
                    <a:sym typeface="+mn-ea"/>
                  </a:rPr>
                  <a:t>。若</a:t>
                </a:r>
                <a:r>
                  <a:rPr lang="en-US" altLang="zh-CN" dirty="0">
                    <a:sym typeface="+mn-ea"/>
                  </a:rPr>
                  <a:t> </a:t>
                </a:r>
                <a14:m>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oMath>
                </a14:m>
                <a:r>
                  <a:rPr lang="zh-CN" altLang="en-US" dirty="0">
                    <a:latin typeface="Cambria Math" panose="02040503050406030204" charset="0"/>
                    <a:cs typeface="Cambria Math" panose="02040503050406030204" charset="0"/>
                    <a:sym typeface="+mn-ea"/>
                  </a:rPr>
                  <a:t>，</a:t>
                </a:r>
                <a:r>
                  <a:rPr lang="zh-CN" altLang="en-US" dirty="0">
                    <a:sym typeface="+mn-ea"/>
                  </a:rPr>
                  <a:t>则回答</a:t>
                </a:r>
                <a:r>
                  <a:rPr lang="en-US" altLang="zh-CN" dirty="0">
                    <a:sym typeface="+mn-ea"/>
                  </a:rPr>
                  <a:t> </a:t>
                </a:r>
                <a14:m>
                  <m:oMath xmlns:m="http://schemas.openxmlformats.org/officeDocument/2006/math">
                    <m:r>
                      <a:rPr lang="en-US" altLang="zh-CN" i="1">
                        <a:latin typeface="Cambria Math" panose="02040503050406030204" charset="0"/>
                        <a:cs typeface="Cambria Math" panose="02040503050406030204" charset="0"/>
                      </a:rPr>
                      <m:t>𝑌𝑒𝑠</m:t>
                    </m:r>
                  </m:oMath>
                </a14:m>
                <a:r>
                  <a:rPr lang="zh-CN" altLang="en-US" dirty="0">
                    <a:latin typeface="Cambria Math" panose="02040503050406030204" charset="0"/>
                    <a:cs typeface="Cambria Math" panose="02040503050406030204" charset="0"/>
                    <a:sym typeface="+mn-ea"/>
                  </a:rPr>
                  <a:t>；</a:t>
                </a:r>
                <a:r>
                  <a:rPr lang="zh-CN" altLang="en-US" dirty="0">
                    <a:sym typeface="+mn-ea"/>
                  </a:rPr>
                  <a:t>否则，回答</a:t>
                </a:r>
                <a:r>
                  <a:rPr lang="en-US" altLang="zh-CN" dirty="0">
                    <a:sym typeface="+mn-ea"/>
                  </a:rPr>
                  <a:t> </a:t>
                </a:r>
                <a14:m>
                  <m:oMath xmlns:m="http://schemas.openxmlformats.org/officeDocument/2006/math">
                    <m:r>
                      <a:rPr lang="en-US" altLang="zh-CN" i="1">
                        <a:latin typeface="Cambria Math" panose="02040503050406030204" charset="0"/>
                        <a:cs typeface="Cambria Math" panose="02040503050406030204" charset="0"/>
                      </a:rPr>
                      <m:t>𝑁𝑜</m:t>
                    </m:r>
                  </m:oMath>
                </a14:m>
                <a:r>
                  <a:rPr lang="zh-CN" altLang="en-US" dirty="0">
                    <a:latin typeface="Cambria Math" panose="02040503050406030204" charset="0"/>
                    <a:cs typeface="Cambria Math" panose="02040503050406030204" charset="0"/>
                    <a:sym typeface="+mn-ea"/>
                  </a:rPr>
                  <a:t>。</a:t>
                </a:r>
                <a:endParaRPr lang="zh-CN" altLang="en-US" dirty="0">
                  <a:latin typeface="Cambria Math" panose="02040503050406030204" charset="0"/>
                  <a:cs typeface="Cambria Math" panose="02040503050406030204" charset="0"/>
                </a:endParaRPr>
              </a:p>
              <a:p>
                <a:endParaRPr lang="zh-CN" altLang="en-US" dirty="0">
                  <a:latin typeface="Cambria Math" panose="02040503050406030204" charset="0"/>
                  <a:cs typeface="Cambria Math" panose="02040503050406030204" charset="0"/>
                </a:endParaRPr>
              </a:p>
              <a:p>
                <a:r>
                  <a:rPr lang="zh-CN" altLang="en-US" dirty="0">
                    <a:latin typeface="Cambria Math" panose="02040503050406030204" charset="0"/>
                    <a:cs typeface="Cambria Math" panose="02040503050406030204" charset="0"/>
                    <a:sym typeface="+mn-ea"/>
                  </a:rPr>
                  <a:t>而双机调度问题是</a:t>
                </a:r>
                <a:r>
                  <a:rPr lang="en-US" altLang="zh-CN" dirty="0">
                    <a:latin typeface="Cambria Math" panose="02040503050406030204" charset="0"/>
                    <a:cs typeface="Cambria Math" panose="02040503050406030204" charset="0"/>
                    <a:sym typeface="+mn-ea"/>
                  </a:rPr>
                  <a:t> </a:t>
                </a:r>
                <a14:m>
                  <m:oMath xmlns:m="http://schemas.openxmlformats.org/officeDocument/2006/math">
                    <m:r>
                      <a:rPr lang="en-US" altLang="zh-CN" i="1">
                        <a:latin typeface="Cambria Math" panose="02040503050406030204" charset="0"/>
                        <a:cs typeface="Cambria Math" panose="02040503050406030204" charset="0"/>
                      </a:rPr>
                      <m:t>𝑁𝑃</m:t>
                    </m:r>
                  </m:oMath>
                </a14:m>
                <a:r>
                  <a:rPr lang="en-US" altLang="zh-CN" dirty="0">
                    <a:latin typeface="Cambria Math" panose="02040503050406030204" charset="0"/>
                    <a:cs typeface="Cambria Math" panose="02040503050406030204" charset="0"/>
                    <a:sym typeface="+mn-ea"/>
                  </a:rPr>
                  <a:t> </a:t>
                </a:r>
                <a:r>
                  <a:rPr lang="zh-CN" altLang="en-US" dirty="0">
                    <a:latin typeface="Cambria Math" panose="02040503050406030204" charset="0"/>
                    <a:cs typeface="Cambria Math" panose="02040503050406030204" charset="0"/>
                    <a:sym typeface="+mn-ea"/>
                  </a:rPr>
                  <a:t>完全的，于是有</a:t>
                </a:r>
                <a:r>
                  <a:rPr lang="en-US" altLang="zh-CN" dirty="0">
                    <a:latin typeface="Cambria Math" panose="02040503050406030204" charset="0"/>
                    <a:cs typeface="Cambria Math" panose="02040503050406030204" charset="0"/>
                    <a:sym typeface="+mn-ea"/>
                  </a:rPr>
                  <a:t> </a:t>
                </a:r>
                <a14:m>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𝑁𝑃</m:t>
                    </m:r>
                  </m:oMath>
                </a14:m>
                <a:r>
                  <a:rPr lang="zh-CN" altLang="en-US" dirty="0">
                    <a:latin typeface="Cambria Math" panose="02040503050406030204" charset="0"/>
                    <a:cs typeface="Cambria Math" panose="02040503050406030204" charset="0"/>
                    <a:sym typeface="+mn-ea"/>
                  </a:rPr>
                  <a:t>。证毕。</a:t>
                </a:r>
                <a:endParaRPr lang="zh-CN" altLang="en-US" i="1" dirty="0">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1157040" y="2948473"/>
                <a:ext cx="9180195" cy="3639820"/>
              </a:xfrm>
              <a:prstGeom prst="rect">
                <a:avLst/>
              </a:prstGeom>
              <a:blipFill rotWithShape="1">
                <a:blip r:embed="rId4"/>
                <a:stretch>
                  <a:fillRect l="-1" t="-5" r="1" b="5"/>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双机调度问题</a:t>
            </a:r>
            <a:endParaRPr kumimoji="1" lang="en-US" altLang="zh-CN" sz="3600" dirty="0">
              <a:latin typeface="微软雅黑" panose="020B0503020204020204" pitchFamily="34" charset="-122"/>
              <a:ea typeface="微软雅黑" panose="020B0503020204020204" pitchFamily="34" charset="-122"/>
            </a:endParaRPr>
          </a:p>
        </p:txBody>
      </p:sp>
      <p:pic>
        <p:nvPicPr>
          <p:cNvPr id="3" name="图片 2" descr="sf8"/>
          <p:cNvPicPr>
            <a:picLocks noChangeAspect="1"/>
          </p:cNvPicPr>
          <p:nvPr/>
        </p:nvPicPr>
        <p:blipFill>
          <a:blip r:embed="rId2"/>
          <a:stretch>
            <a:fillRect/>
          </a:stretch>
        </p:blipFill>
        <p:spPr>
          <a:xfrm>
            <a:off x="1892935" y="1731010"/>
            <a:ext cx="8406130" cy="3018155"/>
          </a:xfrm>
          <a:prstGeom prst="rect">
            <a:avLst/>
          </a:prstGeom>
        </p:spPr>
      </p:pic>
      <p:pic>
        <p:nvPicPr>
          <p:cNvPr id="7" name="图片 6" descr="sf9"/>
          <p:cNvPicPr>
            <a:picLocks noChangeAspect="1"/>
          </p:cNvPicPr>
          <p:nvPr/>
        </p:nvPicPr>
        <p:blipFill>
          <a:blip r:embed="rId3"/>
          <a:stretch>
            <a:fillRect/>
          </a:stretch>
        </p:blipFill>
        <p:spPr>
          <a:xfrm>
            <a:off x="1954530" y="4749165"/>
            <a:ext cx="8369300" cy="10261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分析</a:t>
            </a:r>
            <a:endParaRPr kumimoji="1" lang="en-US" altLang="zh-CN" sz="3600" dirty="0">
              <a:latin typeface="微软雅黑" panose="020B0503020204020204" pitchFamily="34" charset="-122"/>
              <a:ea typeface="微软雅黑" panose="020B0503020204020204" pitchFamily="34" charset="-122"/>
            </a:endParaRPr>
          </a:p>
        </p:txBody>
      </p:sp>
      <p:pic>
        <p:nvPicPr>
          <p:cNvPr id="3" name="图片 2" descr="sf10"/>
          <p:cNvPicPr>
            <a:picLocks noChangeAspect="1"/>
          </p:cNvPicPr>
          <p:nvPr/>
        </p:nvPicPr>
        <p:blipFill>
          <a:blip r:embed="rId2"/>
          <a:stretch>
            <a:fillRect/>
          </a:stretch>
        </p:blipFill>
        <p:spPr>
          <a:xfrm>
            <a:off x="1408430" y="2572385"/>
            <a:ext cx="9700895" cy="1871980"/>
          </a:xfrm>
          <a:prstGeom prst="rect">
            <a:avLst/>
          </a:prstGeom>
        </p:spPr>
      </p:pic>
      <p:sp>
        <p:nvSpPr>
          <p:cNvPr id="7" name="文本框 6"/>
          <p:cNvSpPr txBox="1"/>
          <p:nvPr/>
        </p:nvSpPr>
        <p:spPr>
          <a:xfrm>
            <a:off x="1358265" y="2007870"/>
            <a:ext cx="8576945" cy="368300"/>
          </a:xfrm>
          <a:prstGeom prst="rect">
            <a:avLst/>
          </a:prstGeom>
          <a:noFill/>
        </p:spPr>
        <p:txBody>
          <a:bodyPr wrap="square" rtlCol="0">
            <a:spAutoFit/>
          </a:bodyPr>
          <a:lstStyle/>
          <a:p>
            <a:r>
              <a:rPr lang="zh-CN" altLang="en-US"/>
              <a:t>递推公式：</a:t>
            </a:r>
            <a:endParaRPr lang="zh-CN" altLang="en-US"/>
          </a:p>
        </p:txBody>
      </p:sp>
      <p:sp>
        <p:nvSpPr>
          <p:cNvPr id="8" name="文本框 7"/>
          <p:cNvSpPr txBox="1"/>
          <p:nvPr/>
        </p:nvSpPr>
        <p:spPr>
          <a:xfrm>
            <a:off x="1534795" y="4733290"/>
            <a:ext cx="10355580" cy="368300"/>
          </a:xfrm>
          <a:prstGeom prst="rect">
            <a:avLst/>
          </a:prstGeom>
          <a:noFill/>
        </p:spPr>
        <p:txBody>
          <a:bodyPr wrap="square" rtlCol="0">
            <a:spAutoFit/>
          </a:bodyPr>
          <a:lstStyle/>
          <a:p>
            <a:r>
              <a:rPr lang="zh-CN" altLang="en-US"/>
              <a:t>据此可以设计出该问题的伪多项式时间算法</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3" name="图片 2" descr="sf11"/>
          <p:cNvPicPr>
            <a:picLocks noChangeAspect="1"/>
          </p:cNvPicPr>
          <p:nvPr/>
        </p:nvPicPr>
        <p:blipFill>
          <a:blip r:embed="rId2"/>
          <a:stretch>
            <a:fillRect/>
          </a:stretch>
        </p:blipFill>
        <p:spPr>
          <a:xfrm>
            <a:off x="1400810" y="1232535"/>
            <a:ext cx="6061710" cy="4857115"/>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8011795" y="5003165"/>
                <a:ext cx="3729990" cy="378460"/>
              </a:xfrm>
              <a:prstGeom prst="rect">
                <a:avLst/>
              </a:prstGeom>
              <a:noFill/>
            </p:spPr>
            <p:txBody>
              <a:bodyPr wrap="square" rtlCol="0">
                <a:spAutoFit/>
              </a:bodyPr>
              <a:lstStyle/>
              <a:p>
                <a:r>
                  <a:rPr lang="zh-CN" altLang="en-US" dirty="0"/>
                  <a:t>时间复杂度</a:t>
                </a:r>
                <a:r>
                  <a:rPr lang="en-US" altLang="zh-CN" dirty="0"/>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𝑛𝐷</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𝑛</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𝑡</m:t>
                        </m:r>
                      </m:e>
                      <m:sub>
                        <m:r>
                          <a:rPr lang="en-US" altLang="zh-CN" i="1">
                            <a:latin typeface="Cambria Math" panose="02040503050406030204" charset="0"/>
                            <a:cs typeface="Cambria Math" panose="02040503050406030204" charset="0"/>
                          </a:rPr>
                          <m:t>𝑚𝑎𝑥</m:t>
                        </m:r>
                      </m:sub>
                    </m:sSub>
                    <m:r>
                      <a:rPr lang="en-US" altLang="zh-CN" i="1">
                        <a:latin typeface="Cambria Math" panose="02040503050406030204" charset="0"/>
                        <a:cs typeface="Cambria Math" panose="02040503050406030204" charset="0"/>
                      </a:rPr>
                      <m:t>)</m:t>
                    </m:r>
                  </m:oMath>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8011795" y="5003165"/>
                <a:ext cx="3729990" cy="37846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 name="文本框 2"/>
          <p:cNvSpPr txBox="1"/>
          <p:nvPr/>
        </p:nvSpPr>
        <p:spPr>
          <a:xfrm>
            <a:off x="1104265" y="1118870"/>
            <a:ext cx="7343775" cy="368300"/>
          </a:xfrm>
          <a:prstGeom prst="rect">
            <a:avLst/>
          </a:prstGeom>
          <a:noFill/>
        </p:spPr>
        <p:txBody>
          <a:bodyPr wrap="square" rtlCol="0">
            <a:spAutoFit/>
          </a:bodyPr>
          <a:lstStyle/>
          <a:p>
            <a:r>
              <a:rPr lang="zh-CN" altLang="en-US"/>
              <a:t>完全多项式时间的近似方案：</a:t>
            </a:r>
            <a:endParaRPr lang="zh-CN" altLang="en-US"/>
          </a:p>
        </p:txBody>
      </p:sp>
      <p:pic>
        <p:nvPicPr>
          <p:cNvPr id="7" name="图片 6" descr="sf12"/>
          <p:cNvPicPr>
            <a:picLocks noChangeAspect="1"/>
          </p:cNvPicPr>
          <p:nvPr/>
        </p:nvPicPr>
        <p:blipFill>
          <a:blip r:embed="rId2"/>
          <a:stretch>
            <a:fillRect/>
          </a:stretch>
        </p:blipFill>
        <p:spPr>
          <a:xfrm>
            <a:off x="1798320" y="1765300"/>
            <a:ext cx="5546090" cy="1691640"/>
          </a:xfrm>
          <a:prstGeom prst="rect">
            <a:avLst/>
          </a:prstGeom>
        </p:spPr>
      </p:pic>
      <p:pic>
        <p:nvPicPr>
          <p:cNvPr id="8" name="图片 7" descr="sf13"/>
          <p:cNvPicPr>
            <a:picLocks noChangeAspect="1"/>
          </p:cNvPicPr>
          <p:nvPr/>
        </p:nvPicPr>
        <p:blipFill>
          <a:blip r:embed="rId3"/>
          <a:stretch>
            <a:fillRect/>
          </a:stretch>
        </p:blipFill>
        <p:spPr>
          <a:xfrm>
            <a:off x="1798320" y="3345180"/>
            <a:ext cx="4763770" cy="1207135"/>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1147445" y="4647565"/>
                <a:ext cx="10556240" cy="1039495"/>
              </a:xfrm>
              <a:prstGeom prst="rect">
                <a:avLst/>
              </a:prstGeom>
              <a:noFill/>
            </p:spPr>
            <p:txBody>
              <a:bodyPr wrap="square" rtlCol="0">
                <a:spAutoFit/>
              </a:bodyPr>
              <a:lstStyle/>
              <a:p>
                <a:r>
                  <a:rPr lang="zh-CN" altLang="en-US"/>
                  <a:t>先来看其时间复杂度：</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𝑛</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𝑚𝑎𝑥</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𝑛</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𝑡</m:t>
                        </m:r>
                      </m:e>
                      <m:sub>
                        <m:r>
                          <a:rPr lang="en-US" altLang="zh-CN" i="1">
                            <a:latin typeface="Cambria Math" panose="02040503050406030204" charset="0"/>
                            <a:cs typeface="Cambria Math" panose="02040503050406030204" charset="0"/>
                          </a:rPr>
                          <m:t>𝑚𝑎𝑥</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𝑛</m:t>
                        </m:r>
                      </m:e>
                      <m:sup>
                        <m:r>
                          <a:rPr lang="en-US" altLang="zh-CN" i="1">
                            <a:latin typeface="Cambria Math" panose="02040503050406030204" charset="0"/>
                            <a:cs typeface="Cambria Math" panose="02040503050406030204" charset="0"/>
                          </a:rPr>
                          <m:t>3</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𝜀</m:t>
                        </m:r>
                      </m:den>
                    </m:f>
                    <m:r>
                      <a:rPr lang="en-US" altLang="zh-CN" i="1">
                        <a:latin typeface="Cambria Math" panose="02040503050406030204" charset="0"/>
                        <a:cs typeface="Cambria Math" panose="02040503050406030204" charset="0"/>
                      </a:rPr>
                      <m:t>))</m:t>
                    </m:r>
                  </m:oMath>
                </a14:m>
                <a:endParaRPr lang="en-US" altLang="zh-CN" i="1">
                  <a:latin typeface="Cambria Math" panose="02040503050406030204" charset="0"/>
                  <a:cs typeface="Cambria Math" panose="02040503050406030204" charset="0"/>
                </a:endParaRPr>
              </a:p>
              <a:p>
                <a:endParaRPr lang="zh-CN" altLang="en-US"/>
              </a:p>
              <a:p>
                <a:r>
                  <a:rPr lang="zh-CN" altLang="en-US"/>
                  <a:t>下面来求该方法的近似比</a:t>
                </a:r>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1147445" y="4647565"/>
                <a:ext cx="10556240" cy="103949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8" name="图片 7" descr="sf14"/>
          <p:cNvPicPr>
            <a:picLocks noChangeAspect="1"/>
          </p:cNvPicPr>
          <p:nvPr/>
        </p:nvPicPr>
        <p:blipFill>
          <a:blip r:embed="rId2"/>
          <a:stretch>
            <a:fillRect/>
          </a:stretch>
        </p:blipFill>
        <p:spPr>
          <a:xfrm>
            <a:off x="1541145" y="1155200"/>
            <a:ext cx="7583662" cy="519393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集合覆盖</a:t>
            </a:r>
            <a:r>
              <a:rPr kumimoji="1" lang="zh-CN" altLang="en-US" sz="3600">
                <a:latin typeface="微软雅黑" panose="020B0503020204020204" pitchFamily="34" charset="-122"/>
                <a:ea typeface="微软雅黑" panose="020B0503020204020204" pitchFamily="34" charset="-122"/>
              </a:rPr>
              <a:t>问题的近似算法</a:t>
            </a:r>
            <a:endParaRPr kumimoji="1" lang="en-US" altLang="zh-CN" sz="36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p:cNvSpPr txBox="1"/>
              <p:nvPr/>
            </p:nvSpPr>
            <p:spPr>
              <a:xfrm>
                <a:off x="794456" y="1626215"/>
                <a:ext cx="11224824" cy="369332"/>
              </a:xfrm>
              <a:prstGeom prst="rect">
                <a:avLst/>
              </a:prstGeom>
              <a:noFill/>
            </p:spPr>
            <p:txBody>
              <a:bodyPr wrap="square">
                <a:spAutoFit/>
              </a:bodyPr>
              <a:lstStyle/>
              <a:p>
                <a:r>
                  <a:rPr lang="zh-CN" altLang="en-US" b="0" i="0" dirty="0">
                    <a:solidFill>
                      <a:srgbClr val="121212"/>
                    </a:solidFill>
                    <a:effectLst/>
                    <a:latin typeface="-apple-system"/>
                  </a:rPr>
                  <a:t>问题描述：假设我们有个全集</a:t>
                </a:r>
                <a:r>
                  <a:rPr lang="en-US" altLang="zh-CN" b="0" i="0" dirty="0">
                    <a:solidFill>
                      <a:srgbClr val="121212"/>
                    </a:solidFill>
                    <a:effectLst/>
                    <a:latin typeface="-apple-system"/>
                  </a:rPr>
                  <a:t>U</a:t>
                </a:r>
                <a:r>
                  <a:rPr lang="zh-CN" altLang="en-US" b="0" i="0" dirty="0">
                    <a:solidFill>
                      <a:srgbClr val="121212"/>
                    </a:solidFill>
                    <a:effectLst/>
                    <a:latin typeface="-apple-system"/>
                  </a:rPr>
                  <a:t>，以及</a:t>
                </a:r>
                <a:r>
                  <a:rPr lang="en-US" altLang="zh-CN" b="0" i="0" dirty="0">
                    <a:solidFill>
                      <a:srgbClr val="121212"/>
                    </a:solidFill>
                    <a:effectLst/>
                    <a:latin typeface="-apple-system"/>
                  </a:rPr>
                  <a:t>m</a:t>
                </a:r>
                <a:r>
                  <a:rPr lang="zh-CN" altLang="en-US" b="0" i="0" dirty="0">
                    <a:solidFill>
                      <a:srgbClr val="121212"/>
                    </a:solidFill>
                    <a:effectLst/>
                    <a:latin typeface="-apple-system"/>
                  </a:rPr>
                  <a:t>个子集合 </a:t>
                </a:r>
                <a:r>
                  <a:rPr lang="en-US" altLang="zh-CN" dirty="0">
                    <a:solidFill>
                      <a:srgbClr val="121212"/>
                    </a:solidFill>
                    <a:latin typeface="-apple-system"/>
                  </a:rPr>
                  <a:t>{</a:t>
                </a:r>
                <a14:m>
                  <m:oMath xmlns:m="http://schemas.openxmlformats.org/officeDocument/2006/math">
                    <m:sSub>
                      <m:sSubPr>
                        <m:ctrlPr>
                          <a:rPr lang="en-US" altLang="zh-CN" b="0" i="1" smtClean="0">
                            <a:solidFill>
                              <a:srgbClr val="121212"/>
                            </a:solidFill>
                            <a:effectLst/>
                            <a:latin typeface="Cambria Math" panose="02040503050406030204" charset="0"/>
                          </a:rPr>
                        </m:ctrlPr>
                      </m:sSubPr>
                      <m:e>
                        <m:r>
                          <a:rPr lang="en-US" altLang="zh-CN" b="0" i="1" smtClean="0">
                            <a:solidFill>
                              <a:srgbClr val="121212"/>
                            </a:solidFill>
                            <a:effectLst/>
                            <a:latin typeface="Cambria Math" panose="02040503050406030204" charset="0"/>
                          </a:rPr>
                          <m:t>𝑆</m:t>
                        </m:r>
                      </m:e>
                      <m:sub>
                        <m:r>
                          <a:rPr lang="en-US" altLang="zh-CN" b="0" i="1" smtClean="0">
                            <a:solidFill>
                              <a:srgbClr val="121212"/>
                            </a:solidFill>
                            <a:effectLst/>
                            <a:latin typeface="Cambria Math" panose="02040503050406030204" charset="0"/>
                          </a:rPr>
                          <m:t>𝑖</m:t>
                        </m:r>
                      </m:sub>
                    </m:sSub>
                    <m:r>
                      <a:rPr lang="en-US" altLang="zh-CN" b="0" i="1" smtClean="0">
                        <a:solidFill>
                          <a:srgbClr val="121212"/>
                        </a:solidFill>
                        <a:effectLst/>
                        <a:latin typeface="Cambria Math" panose="02040503050406030204" charset="0"/>
                      </a:rPr>
                      <m:t>}</m:t>
                    </m:r>
                  </m:oMath>
                </a14:m>
                <a:r>
                  <a:rPr lang="zh-CN" altLang="en-US" b="0" i="0" dirty="0">
                    <a:solidFill>
                      <a:srgbClr val="121212"/>
                    </a:solidFill>
                    <a:effectLst/>
                    <a:latin typeface="-apple-system"/>
                  </a:rPr>
                  <a:t>，目标是要寻找最少的集合，使得集合的</a:t>
                </a:r>
                <a:r>
                  <a:rPr lang="en-US" altLang="zh-CN" b="0" i="0" dirty="0">
                    <a:solidFill>
                      <a:srgbClr val="121212"/>
                    </a:solidFill>
                    <a:effectLst/>
                    <a:latin typeface="-apple-system"/>
                  </a:rPr>
                  <a:t>union</a:t>
                </a:r>
                <a:r>
                  <a:rPr lang="zh-CN" altLang="en-US" b="0" i="0" dirty="0">
                    <a:solidFill>
                      <a:srgbClr val="121212"/>
                    </a:solidFill>
                    <a:effectLst/>
                    <a:latin typeface="-apple-system"/>
                  </a:rPr>
                  <a:t>等于</a:t>
                </a:r>
                <a:r>
                  <a:rPr lang="en-US" altLang="zh-CN" b="0" i="0" dirty="0">
                    <a:solidFill>
                      <a:srgbClr val="121212"/>
                    </a:solidFill>
                    <a:effectLst/>
                    <a:latin typeface="-apple-system"/>
                  </a:rPr>
                  <a:t>U.</a:t>
                </a:r>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794456" y="1626215"/>
                <a:ext cx="11224824" cy="369332"/>
              </a:xfrm>
              <a:prstGeom prst="rect">
                <a:avLst/>
              </a:prstGeom>
              <a:blipFill rotWithShape="1">
                <a:blip r:embed="rId2"/>
                <a:stretch>
                  <a:fillRect l="-1" t="-4637" b="102"/>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56" y="2318795"/>
            <a:ext cx="548640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348" y="2966720"/>
            <a:ext cx="5109236" cy="2507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算法分析</a:t>
            </a:r>
            <a:endParaRPr kumimoji="1" lang="en-US" altLang="zh-CN" sz="36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2428048" y="1058109"/>
            <a:ext cx="7681152" cy="55646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一维装箱问题的近似算法</a:t>
            </a:r>
            <a:endParaRPr kumimoji="1" lang="en-US" altLang="zh-CN" sz="3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55040" y="1825675"/>
            <a:ext cx="10119360" cy="646331"/>
          </a:xfrm>
          <a:prstGeom prst="rect">
            <a:avLst/>
          </a:prstGeom>
          <a:noFill/>
        </p:spPr>
        <p:txBody>
          <a:bodyPr wrap="square">
            <a:spAutoFit/>
          </a:bodyPr>
          <a:lstStyle/>
          <a:p>
            <a:r>
              <a:rPr lang="zh-CN" altLang="en-US" b="0" i="0" dirty="0">
                <a:solidFill>
                  <a:srgbClr val="121212"/>
                </a:solidFill>
                <a:effectLst/>
                <a:latin typeface="-apple-system"/>
              </a:rPr>
              <a:t>问题描述：</a:t>
            </a:r>
            <a:r>
              <a:rPr lang="zh-CN" altLang="en-US" dirty="0"/>
              <a:t>有n个物品，每个物品的尺寸在0-1之间，每个箱子的容量为1，问最少要用多少的箱子能把所有的物品装下？</a:t>
            </a:r>
            <a:endParaRPr lang="zh-CN"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608" y="2908801"/>
            <a:ext cx="3277552" cy="353603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5918200" y="3976124"/>
            <a:ext cx="6106160" cy="646331"/>
          </a:xfrm>
          <a:prstGeom prst="rect">
            <a:avLst/>
          </a:prstGeom>
          <a:noFill/>
        </p:spPr>
        <p:txBody>
          <a:bodyPr wrap="square">
            <a:spAutoFit/>
          </a:bodyPr>
          <a:lstStyle/>
          <a:p>
            <a:r>
              <a:rPr lang="zh-CN" altLang="en-US" dirty="0"/>
              <a:t>Next Fit算法：按顺序把物品放进当前箱子，如果放不下，则放下一个。</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5" name="矩形 4"/>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345324" y="508869"/>
            <a:ext cx="5802728"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算法分析</a:t>
            </a:r>
            <a:endParaRPr kumimoji="1" lang="en-US" altLang="zh-CN" sz="3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264920" y="1557774"/>
            <a:ext cx="6106160" cy="369332"/>
          </a:xfrm>
          <a:prstGeom prst="rect">
            <a:avLst/>
          </a:prstGeom>
          <a:noFill/>
        </p:spPr>
        <p:txBody>
          <a:bodyPr wrap="square">
            <a:spAutoFit/>
          </a:bodyPr>
          <a:lstStyle/>
          <a:p>
            <a:r>
              <a:rPr lang="zh-CN" altLang="en-US" dirty="0"/>
              <a:t>Next Fit是Bin Packing问题近似比为2的近似算法</a:t>
            </a:r>
            <a:endParaRPr lang="zh-CN" altLang="en-US" dirty="0"/>
          </a:p>
        </p:txBody>
      </p:sp>
      <p:pic>
        <p:nvPicPr>
          <p:cNvPr id="9" name="图片 8"/>
          <p:cNvPicPr>
            <a:picLocks noChangeAspect="1"/>
          </p:cNvPicPr>
          <p:nvPr/>
        </p:nvPicPr>
        <p:blipFill>
          <a:blip r:embed="rId2"/>
          <a:stretch>
            <a:fillRect/>
          </a:stretch>
        </p:blipFill>
        <p:spPr>
          <a:xfrm>
            <a:off x="397228" y="2408737"/>
            <a:ext cx="6919912" cy="3708218"/>
          </a:xfrm>
          <a:prstGeom prst="rect">
            <a:avLst/>
          </a:prstGeom>
        </p:spPr>
      </p:pic>
      <p:pic>
        <p:nvPicPr>
          <p:cNvPr id="11" name="图片 10"/>
          <p:cNvPicPr>
            <a:picLocks noChangeAspect="1"/>
          </p:cNvPicPr>
          <p:nvPr/>
        </p:nvPicPr>
        <p:blipFill>
          <a:blip r:embed="rId3"/>
          <a:stretch>
            <a:fillRect/>
          </a:stretch>
        </p:blipFill>
        <p:spPr>
          <a:xfrm>
            <a:off x="7371080" y="2300570"/>
            <a:ext cx="4682002" cy="1842770"/>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4697" y="3931962"/>
            <a:ext cx="44100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2729" y="5227362"/>
            <a:ext cx="4419600" cy="1390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9552" y="488489"/>
            <a:ext cx="3416320" cy="646331"/>
          </a:xfrm>
          <a:prstGeom prst="rect">
            <a:avLst/>
          </a:prstGeom>
          <a:noFill/>
        </p:spPr>
        <p:txBody>
          <a:bodyPr wrap="none">
            <a:spAutoFit/>
          </a:bodyPr>
          <a:lstStyle/>
          <a:p>
            <a:pPr algn="l"/>
            <a:r>
              <a:rPr lang="zh-CN" altLang="en-US" sz="3600" dirty="0">
                <a:latin typeface="+mj-ea"/>
                <a:ea typeface="+mj-ea"/>
              </a:rPr>
              <a:t>近似算法的分析</a:t>
            </a:r>
            <a:endParaRPr lang="zh-CN" altLang="en-US" sz="2400" dirty="0">
              <a:latin typeface="+mj-ea"/>
              <a:ea typeface="+mj-ea"/>
            </a:endParaRPr>
          </a:p>
        </p:txBody>
      </p:sp>
      <p:pic>
        <p:nvPicPr>
          <p:cNvPr id="35" name="图片 34"/>
          <p:cNvPicPr>
            <a:picLocks noChangeAspect="1"/>
          </p:cNvPicPr>
          <p:nvPr/>
        </p:nvPicPr>
        <p:blipFill>
          <a:blip r:embed="rId1"/>
          <a:stretch>
            <a:fillRect/>
          </a:stretch>
        </p:blipFill>
        <p:spPr>
          <a:xfrm>
            <a:off x="9911444" y="545564"/>
            <a:ext cx="1836080" cy="512545"/>
          </a:xfrm>
          <a:prstGeom prst="rect">
            <a:avLst/>
          </a:prstGeom>
        </p:spPr>
      </p:pic>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4" name="文本框 3"/>
          <p:cNvSpPr txBox="1"/>
          <p:nvPr/>
        </p:nvSpPr>
        <p:spPr>
          <a:xfrm>
            <a:off x="794456" y="1714603"/>
            <a:ext cx="10438765" cy="3784600"/>
          </a:xfrm>
          <a:prstGeom prst="rect">
            <a:avLst/>
          </a:prstGeom>
          <a:noFill/>
        </p:spPr>
        <p:txBody>
          <a:bodyPr wrap="square" rtlCol="0" anchor="t">
            <a:spAutoFit/>
          </a:bodyPr>
          <a:lstStyle/>
          <a:p>
            <a:r>
              <a:rPr sz="2400" dirty="0" err="1"/>
              <a:t>近似算法的分析：算法的运行时间与近似比</a:t>
            </a:r>
            <a:r>
              <a:rPr sz="2400" dirty="0"/>
              <a:t>.</a:t>
            </a:r>
            <a:endParaRPr sz="2400" dirty="0"/>
          </a:p>
          <a:p>
            <a:endParaRPr sz="2400" dirty="0"/>
          </a:p>
          <a:p>
            <a:r>
              <a:rPr sz="2400" b="1" dirty="0" err="1">
                <a:latin typeface="Arial Bold" panose="020B0604020202090204" charset="0"/>
              </a:rPr>
              <a:t>分析近似比</a:t>
            </a:r>
            <a:endParaRPr sz="2400" dirty="0"/>
          </a:p>
          <a:p>
            <a:r>
              <a:rPr sz="2400" dirty="0"/>
              <a:t>(1) </a:t>
            </a:r>
            <a:r>
              <a:rPr sz="2400" dirty="0" err="1"/>
              <a:t>估计最优解的值</a:t>
            </a:r>
            <a:r>
              <a:rPr sz="2400" dirty="0"/>
              <a:t>(</a:t>
            </a:r>
            <a:r>
              <a:rPr sz="2400" dirty="0" err="1"/>
              <a:t>建立最优值与近似解的值之间的关系</a:t>
            </a:r>
            <a:r>
              <a:rPr sz="2400" dirty="0"/>
              <a:t>）</a:t>
            </a:r>
            <a:endParaRPr sz="2400" dirty="0"/>
          </a:p>
          <a:p>
            <a:r>
              <a:rPr sz="2400" dirty="0"/>
              <a:t>(2) </a:t>
            </a:r>
            <a:r>
              <a:rPr sz="2400" dirty="0" err="1"/>
              <a:t>构造使算法产生最坏的解的实例</a:t>
            </a:r>
            <a:r>
              <a:rPr sz="2400" dirty="0"/>
              <a:t>. </a:t>
            </a:r>
            <a:r>
              <a:rPr sz="2400" dirty="0" err="1"/>
              <a:t>如果这个解的值与最优值的比达到或者可以任意的接近得到的近似比</a:t>
            </a:r>
            <a:r>
              <a:rPr sz="2400" dirty="0"/>
              <a:t>(</a:t>
            </a:r>
            <a:r>
              <a:rPr sz="2400" dirty="0" err="1"/>
              <a:t>这样的实例称作紧实例</a:t>
            </a:r>
            <a:r>
              <a:rPr sz="2400" dirty="0"/>
              <a:t>), </a:t>
            </a:r>
            <a:r>
              <a:rPr sz="2400" dirty="0" err="1"/>
              <a:t>那么说明这个近似比已经是最好的、不可改进的了</a:t>
            </a:r>
            <a:r>
              <a:rPr sz="2400" dirty="0"/>
              <a:t>; </a:t>
            </a:r>
            <a:r>
              <a:rPr sz="2400" dirty="0" err="1"/>
              <a:t>否则说明还有进一步的研究余地</a:t>
            </a:r>
            <a:r>
              <a:rPr sz="2400" dirty="0"/>
              <a:t>.</a:t>
            </a:r>
            <a:endParaRPr sz="2400" dirty="0"/>
          </a:p>
          <a:p>
            <a:endParaRPr sz="2400" dirty="0"/>
          </a:p>
          <a:p>
            <a:r>
              <a:rPr sz="2400" b="1" dirty="0" err="1">
                <a:latin typeface="Arial Bold" panose="020B0604020202090204" charset="0"/>
              </a:rPr>
              <a:t>研究问题本身的可近似性</a:t>
            </a:r>
            <a:endParaRPr sz="2400" dirty="0"/>
          </a:p>
          <a:p>
            <a:r>
              <a:rPr sz="2400" dirty="0" err="1"/>
              <a:t>即在P</a:t>
            </a:r>
            <a:r>
              <a:rPr lang="en-US" sz="2400" dirty="0"/>
              <a:t>!=</a:t>
            </a:r>
            <a:r>
              <a:rPr sz="2400" dirty="0"/>
              <a:t>NP(</a:t>
            </a:r>
            <a:r>
              <a:rPr sz="2400" dirty="0" err="1"/>
              <a:t>或其他更强</a:t>
            </a:r>
            <a:r>
              <a:rPr sz="2400" dirty="0"/>
              <a:t>)</a:t>
            </a:r>
            <a:r>
              <a:rPr sz="2400" dirty="0" err="1"/>
              <a:t>的假设下</a:t>
            </a:r>
            <a:r>
              <a:rPr sz="2400" dirty="0"/>
              <a:t>, </a:t>
            </a:r>
            <a:r>
              <a:rPr sz="2400" dirty="0" err="1"/>
              <a:t>该问题近似算法的近似比的下界</a:t>
            </a:r>
            <a:r>
              <a:rPr lang="zh-CN" sz="2400" dirty="0"/>
              <a:t>。</a:t>
            </a:r>
            <a:endParaRPr lang="zh-C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35117" y="508869"/>
            <a:ext cx="6229244" cy="646331"/>
          </a:xfrm>
          <a:prstGeom prst="rect">
            <a:avLst/>
          </a:prstGeom>
          <a:noFill/>
        </p:spPr>
        <p:txBody>
          <a:bodyPr wrap="square" rtlCol="0">
            <a:spAutoFit/>
          </a:bodyPr>
          <a:lstStyle/>
          <a:p>
            <a:r>
              <a:rPr kumimoji="1" lang="zh-CN" altLang="en-US" sz="3600" dirty="0">
                <a:solidFill>
                  <a:srgbClr val="262626"/>
                </a:solidFill>
                <a:latin typeface="-apple-system"/>
                <a:ea typeface="微软雅黑" panose="020B0503020204020204" pitchFamily="34" charset="-122"/>
              </a:rPr>
              <a:t>最小点覆盖问题的</a:t>
            </a:r>
            <a:r>
              <a:rPr kumimoji="1" lang="en-US" altLang="zh-CN" sz="3600" dirty="0">
                <a:solidFill>
                  <a:srgbClr val="262626"/>
                </a:solidFill>
                <a:latin typeface="-apple-system"/>
                <a:ea typeface="微软雅黑" panose="020B0503020204020204" pitchFamily="34" charset="-122"/>
              </a:rPr>
              <a:t>MVC</a:t>
            </a:r>
            <a:r>
              <a:rPr kumimoji="1" lang="zh-CN" altLang="en-US" sz="3600" dirty="0">
                <a:solidFill>
                  <a:srgbClr val="262626"/>
                </a:solidFill>
                <a:latin typeface="-apple-system"/>
                <a:ea typeface="微软雅黑" panose="020B0503020204020204" pitchFamily="34" charset="-122"/>
              </a:rPr>
              <a:t>算法</a:t>
            </a:r>
            <a:endParaRPr kumimoji="1" lang="zh-CN" altLang="en-US" sz="3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3" name="矩形 2"/>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7" name="图片 6"/>
          <p:cNvPicPr>
            <a:picLocks noChangeAspect="1"/>
          </p:cNvPicPr>
          <p:nvPr/>
        </p:nvPicPr>
        <p:blipFill>
          <a:blip r:embed="rId2"/>
          <a:stretch>
            <a:fillRect/>
          </a:stretch>
        </p:blipFill>
        <p:spPr>
          <a:xfrm>
            <a:off x="2256201" y="1475604"/>
            <a:ext cx="7679597" cy="48147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4271" y="294697"/>
            <a:ext cx="10243457" cy="834909"/>
          </a:xfrm>
          <a:prstGeom prst="rect">
            <a:avLst/>
          </a:prstGeom>
          <a:noFill/>
        </p:spPr>
        <p:txBody>
          <a:bodyPr wrap="square" rtlCol="0">
            <a:spAutoFit/>
          </a:bodyPr>
          <a:lstStyle/>
          <a:p>
            <a:pPr>
              <a:lnSpc>
                <a:spcPct val="150000"/>
              </a:lnSpc>
            </a:pPr>
            <a:r>
              <a:rPr kumimoji="1" lang="zh-CN" altLang="en-US" sz="3600" dirty="0"/>
              <a:t>算法分析</a:t>
            </a:r>
            <a:endParaRPr kumimoji="1" lang="en-US" altLang="zh-CN" sz="3600" dirty="0"/>
          </a:p>
        </p:txBody>
      </p:sp>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4" name="矩形 3"/>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p:cNvSpPr txBox="1"/>
          <p:nvPr/>
        </p:nvSpPr>
        <p:spPr>
          <a:xfrm>
            <a:off x="876935" y="1203325"/>
            <a:ext cx="10438765" cy="460375"/>
          </a:xfrm>
          <a:prstGeom prst="rect">
            <a:avLst/>
          </a:prstGeom>
          <a:noFill/>
        </p:spPr>
        <p:txBody>
          <a:bodyPr wrap="square" rtlCol="0" anchor="t">
            <a:spAutoFit/>
          </a:bodyPr>
          <a:lstStyle/>
          <a:p>
            <a:r>
              <a:rPr lang="zh-CN" altLang="en-US" sz="2400" dirty="0"/>
              <a:t>时间复杂度：</a:t>
            </a:r>
            <a:r>
              <a:rPr lang="en-US" altLang="zh-CN" sz="2400" dirty="0"/>
              <a:t>O(m), m=|E|</a:t>
            </a:r>
            <a:r>
              <a:rPr lang="zh-CN" altLang="en-US" sz="2400" dirty="0"/>
              <a:t>。（显然）</a:t>
            </a:r>
            <a:endParaRPr lang="zh-CN" altLang="en-US" sz="2400" dirty="0"/>
          </a:p>
        </p:txBody>
      </p:sp>
      <p:pic>
        <p:nvPicPr>
          <p:cNvPr id="9" name="图片 8"/>
          <p:cNvPicPr>
            <a:picLocks noChangeAspect="1"/>
          </p:cNvPicPr>
          <p:nvPr/>
        </p:nvPicPr>
        <p:blipFill>
          <a:blip r:embed="rId2"/>
          <a:stretch>
            <a:fillRect/>
          </a:stretch>
        </p:blipFill>
        <p:spPr>
          <a:xfrm>
            <a:off x="2668270" y="1778635"/>
            <a:ext cx="7884795" cy="4411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669" y="527328"/>
            <a:ext cx="3728460" cy="646331"/>
          </a:xfrm>
          <a:prstGeom prst="rect">
            <a:avLst/>
          </a:prstGeom>
          <a:noFill/>
        </p:spPr>
        <p:txBody>
          <a:bodyPr wrap="square" rtlCol="0">
            <a:spAutoFit/>
          </a:bodyPr>
          <a:lstStyle/>
          <a:p>
            <a:r>
              <a:rPr kumimoji="1" lang="zh-CN" altLang="en-US" sz="3600" dirty="0">
                <a:latin typeface="微软雅黑" panose="020B0503020204020204" pitchFamily="34" charset="-122"/>
                <a:ea typeface="微软雅黑" panose="020B0503020204020204" pitchFamily="34" charset="-122"/>
              </a:rPr>
              <a:t>多机调度问题</a:t>
            </a:r>
            <a:endParaRPr kumimoji="1" lang="zh-CN" altLang="en-US" sz="3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3" name="矩形 2"/>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矩形 5"/>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文本框 6"/>
          <p:cNvSpPr txBox="1"/>
          <p:nvPr/>
        </p:nvSpPr>
        <p:spPr>
          <a:xfrm>
            <a:off x="955593" y="1721485"/>
            <a:ext cx="10438765" cy="3415030"/>
          </a:xfrm>
          <a:prstGeom prst="rect">
            <a:avLst/>
          </a:prstGeom>
          <a:noFill/>
        </p:spPr>
        <p:txBody>
          <a:bodyPr wrap="square" rtlCol="0" anchor="t">
            <a:spAutoFit/>
          </a:bodyPr>
          <a:lstStyle/>
          <a:p>
            <a:r>
              <a:rPr lang="en-US" sz="2400" dirty="0"/>
              <a:t>	</a:t>
            </a:r>
            <a:r>
              <a:rPr sz="2400" dirty="0" err="1"/>
              <a:t>任给有穷的作业集A和m台相同的机器</a:t>
            </a:r>
            <a:r>
              <a:rPr sz="2400" dirty="0"/>
              <a:t>, </a:t>
            </a:r>
            <a:r>
              <a:rPr sz="2400" dirty="0" err="1"/>
              <a:t>作业a的处理时间为正整数t</a:t>
            </a:r>
            <a:r>
              <a:rPr sz="2400" dirty="0"/>
              <a:t>(a),</a:t>
            </a:r>
            <a:r>
              <a:rPr sz="2400" dirty="0" err="1"/>
              <a:t>每一项作业可以在任一台机器上处理</a:t>
            </a:r>
            <a:r>
              <a:rPr lang="zh-CN" sz="2400" dirty="0"/>
              <a:t>。</a:t>
            </a:r>
            <a:r>
              <a:rPr sz="2400" dirty="0" err="1"/>
              <a:t>如何把作业分配给机器才能使完成所有作业的时间最短</a:t>
            </a:r>
            <a:r>
              <a:rPr lang="zh-CN" sz="2400" dirty="0"/>
              <a:t>？</a:t>
            </a:r>
            <a:endParaRPr lang="zh-CN" sz="2400" dirty="0"/>
          </a:p>
          <a:p>
            <a:r>
              <a:rPr lang="en-US" sz="2400" dirty="0"/>
              <a:t>	</a:t>
            </a:r>
            <a:r>
              <a:rPr sz="2400" dirty="0"/>
              <a:t>即</a:t>
            </a:r>
            <a:r>
              <a:rPr lang="zh-CN" sz="2400" dirty="0"/>
              <a:t>，</a:t>
            </a:r>
            <a:r>
              <a:rPr sz="2400" dirty="0" err="1"/>
              <a:t>如何把A划分成m个不相交的子集A</a:t>
            </a:r>
            <a:r>
              <a:rPr sz="2400" baseline="-25000" dirty="0" err="1"/>
              <a:t>i</a:t>
            </a:r>
            <a:r>
              <a:rPr sz="2400" dirty="0" err="1"/>
              <a:t>使得</a:t>
            </a:r>
            <a:endParaRPr sz="2400" dirty="0"/>
          </a:p>
          <a:p>
            <a:endParaRPr lang="zh-CN" sz="2400" dirty="0"/>
          </a:p>
          <a:p>
            <a:endParaRPr lang="zh-CN" sz="2400" dirty="0"/>
          </a:p>
          <a:p>
            <a:endParaRPr lang="zh-CN" sz="2400" dirty="0"/>
          </a:p>
          <a:p>
            <a:endParaRPr lang="zh-CN" sz="2400" dirty="0"/>
          </a:p>
          <a:p>
            <a:r>
              <a:rPr lang="zh-CN" sz="2400" dirty="0"/>
              <a:t>最小？</a:t>
            </a:r>
            <a:endParaRPr lang="zh-CN" sz="2400" dirty="0"/>
          </a:p>
        </p:txBody>
      </p:sp>
      <p:pic>
        <p:nvPicPr>
          <p:cNvPr id="8" name="图片 7"/>
          <p:cNvPicPr>
            <a:picLocks noChangeAspect="1"/>
          </p:cNvPicPr>
          <p:nvPr/>
        </p:nvPicPr>
        <p:blipFill>
          <a:blip r:embed="rId2"/>
          <a:stretch>
            <a:fillRect/>
          </a:stretch>
        </p:blipFill>
        <p:spPr>
          <a:xfrm>
            <a:off x="3209843" y="3214370"/>
            <a:ext cx="5270500" cy="1536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11444" y="545564"/>
            <a:ext cx="1836080" cy="512545"/>
          </a:xfrm>
          <a:prstGeom prst="rect">
            <a:avLst/>
          </a:prstGeom>
        </p:spPr>
      </p:pic>
      <p:sp>
        <p:nvSpPr>
          <p:cNvPr id="3" name="矩形 2"/>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sp>
        <p:nvSpPr>
          <p:cNvPr id="4" name="矩形 3"/>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p:cNvSpPr txBox="1"/>
          <p:nvPr/>
        </p:nvSpPr>
        <p:spPr>
          <a:xfrm>
            <a:off x="1217165" y="366458"/>
            <a:ext cx="3620305" cy="834909"/>
          </a:xfrm>
          <a:prstGeom prst="rect">
            <a:avLst/>
          </a:prstGeom>
          <a:noFill/>
        </p:spPr>
        <p:txBody>
          <a:bodyPr wrap="square" rtlCol="0">
            <a:spAutoFit/>
          </a:bodyPr>
          <a:lstStyle/>
          <a:p>
            <a:pPr>
              <a:lnSpc>
                <a:spcPct val="150000"/>
              </a:lnSpc>
            </a:pPr>
            <a:r>
              <a:rPr kumimoji="1" lang="en-US" altLang="zh-CN" sz="3600" dirty="0"/>
              <a:t>Cont’d</a:t>
            </a:r>
            <a:endParaRPr kumimoji="1" lang="en-US" altLang="zh-CN" sz="3600" dirty="0"/>
          </a:p>
        </p:txBody>
      </p:sp>
      <p:sp>
        <p:nvSpPr>
          <p:cNvPr id="9" name="文本框 8"/>
          <p:cNvSpPr txBox="1"/>
          <p:nvPr/>
        </p:nvSpPr>
        <p:spPr>
          <a:xfrm>
            <a:off x="876935" y="1203325"/>
            <a:ext cx="10438765" cy="1938020"/>
          </a:xfrm>
          <a:prstGeom prst="rect">
            <a:avLst/>
          </a:prstGeom>
          <a:noFill/>
        </p:spPr>
        <p:txBody>
          <a:bodyPr wrap="square" rtlCol="0" anchor="t">
            <a:spAutoFit/>
          </a:bodyPr>
          <a:lstStyle/>
          <a:p>
            <a:r>
              <a:rPr lang="zh-CN" sz="2400"/>
              <a:t>负载: 分配给一台机器的作业的处理时间之和.</a:t>
            </a:r>
            <a:endParaRPr lang="zh-CN" sz="2400"/>
          </a:p>
          <a:p>
            <a:r>
              <a:rPr lang="zh-CN" sz="2400"/>
              <a:t> </a:t>
            </a:r>
            <a:endParaRPr lang="zh-CN" sz="2400"/>
          </a:p>
          <a:p>
            <a:r>
              <a:rPr lang="zh-CN" sz="2400"/>
              <a:t>贪心法G-MPS：</a:t>
            </a:r>
            <a:endParaRPr lang="zh-CN" sz="2400"/>
          </a:p>
          <a:p>
            <a:r>
              <a:rPr lang="en-US" altLang="zh-CN" sz="2400"/>
              <a:t>	</a:t>
            </a:r>
            <a:r>
              <a:rPr lang="zh-CN" sz="2400"/>
              <a:t>按输入的顺序分配作业把每一项作业分配给当前负载最小的机器如果当前负载最小的机器有2台或2台以上，则分配给其中的任意一台。</a:t>
            </a:r>
            <a:endParaRPr lang="zh-CN" sz="2400"/>
          </a:p>
        </p:txBody>
      </p:sp>
      <p:pic>
        <p:nvPicPr>
          <p:cNvPr id="10" name="图片 9"/>
          <p:cNvPicPr>
            <a:picLocks noChangeAspect="1"/>
          </p:cNvPicPr>
          <p:nvPr/>
        </p:nvPicPr>
        <p:blipFill>
          <a:blip r:embed="rId2"/>
          <a:stretch>
            <a:fillRect/>
          </a:stretch>
        </p:blipFill>
        <p:spPr>
          <a:xfrm>
            <a:off x="2164715" y="3141345"/>
            <a:ext cx="8119745" cy="345503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COMMONDATA" val="eyJoZGlkIjoiOWFjOTMwZmJhNzFlNTU5NDAwOGUxNGE1ZTBjMDg0ODMifQ=="/>
  <p:tag name="KSO_WPP_MARK_KEY" val="dcb38514-4e53-4cfd-ad8b-1cdedb7a0f2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2469</Words>
  <Application>WPS 演示</Application>
  <PresentationFormat>宽屏</PresentationFormat>
  <Paragraphs>240</Paragraphs>
  <Slides>49</Slides>
  <Notes>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49</vt:i4>
      </vt:variant>
    </vt:vector>
  </HeadingPairs>
  <TitlesOfParts>
    <vt:vector size="66" baseType="lpstr">
      <vt:lpstr>Arial</vt:lpstr>
      <vt:lpstr>宋体</vt:lpstr>
      <vt:lpstr>Wingdings</vt:lpstr>
      <vt:lpstr>思源黑体 CN Light</vt:lpstr>
      <vt:lpstr>FZCuHeiSongS-B-GB</vt:lpstr>
      <vt:lpstr>Segoe Print</vt:lpstr>
      <vt:lpstr>字魂105号-简雅黑</vt:lpstr>
      <vt:lpstr>FZShengShiKaiShuS-EB-GB</vt:lpstr>
      <vt:lpstr>Arial Bold</vt:lpstr>
      <vt:lpstr>-apple-system</vt:lpstr>
      <vt:lpstr>微软雅黑</vt:lpstr>
      <vt:lpstr>Calibri</vt:lpstr>
      <vt:lpstr>黑体</vt:lpstr>
      <vt:lpstr>Arial Unicode MS</vt:lpstr>
      <vt:lpstr>Cambria Math</vt:lpstr>
      <vt:lpstr>MS Mincho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Sizhe Li</dc:creator>
  <cp:lastModifiedBy>可乐鸡翅</cp:lastModifiedBy>
  <cp:revision>90</cp:revision>
  <dcterms:created xsi:type="dcterms:W3CDTF">2023-03-14T14:40:00Z</dcterms:created>
  <dcterms:modified xsi:type="dcterms:W3CDTF">2023-05-24T13:04:28Z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0EDD9646A31C49BA80FDCBA87910F721_12</vt:lpwstr>
  </property>
  <property fmtid="{D5CDD505-2E9C-101B-9397-08002B2CF9AE}" pid="3" name="KSOProductBuildVer">
    <vt:lpwstr>2052-11.1.0.14309</vt:lpwstr>
  </property>
</Properties>
</file>